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8"/>
  </p:notesMasterIdLst>
  <p:sldIdLst>
    <p:sldId id="257" r:id="rId3"/>
    <p:sldId id="258" r:id="rId4"/>
    <p:sldId id="261" r:id="rId5"/>
    <p:sldId id="304" r:id="rId6"/>
    <p:sldId id="316" r:id="rId7"/>
    <p:sldId id="262" r:id="rId8"/>
    <p:sldId id="263" r:id="rId9"/>
    <p:sldId id="283" r:id="rId10"/>
    <p:sldId id="264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8" r:id="rId19"/>
    <p:sldId id="277" r:id="rId20"/>
    <p:sldId id="279" r:id="rId21"/>
    <p:sldId id="280" r:id="rId22"/>
    <p:sldId id="281" r:id="rId23"/>
    <p:sldId id="284" r:id="rId24"/>
    <p:sldId id="282" r:id="rId25"/>
    <p:sldId id="285" r:id="rId26"/>
    <p:sldId id="286" r:id="rId27"/>
    <p:sldId id="288" r:id="rId28"/>
    <p:sldId id="289" r:id="rId29"/>
    <p:sldId id="290" r:id="rId30"/>
    <p:sldId id="291" r:id="rId31"/>
    <p:sldId id="287" r:id="rId32"/>
    <p:sldId id="292" r:id="rId33"/>
    <p:sldId id="293" r:id="rId34"/>
    <p:sldId id="294" r:id="rId35"/>
    <p:sldId id="295" r:id="rId36"/>
    <p:sldId id="296" r:id="rId37"/>
    <p:sldId id="297" r:id="rId38"/>
    <p:sldId id="299" r:id="rId39"/>
    <p:sldId id="298" r:id="rId40"/>
    <p:sldId id="305" r:id="rId41"/>
    <p:sldId id="306" r:id="rId42"/>
    <p:sldId id="307" r:id="rId43"/>
    <p:sldId id="314" r:id="rId44"/>
    <p:sldId id="312" r:id="rId45"/>
    <p:sldId id="313" r:id="rId46"/>
    <p:sldId id="315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5" d="100"/>
          <a:sy n="95" d="100"/>
        </p:scale>
        <p:origin x="-1816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notesMaster" Target="notesMasters/notesMaster1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31811-E56E-CB4D-A12A-7BE9BEDAB825}" type="datetimeFigureOut">
              <a:rPr lang="en-US" smtClean="0"/>
              <a:t>11/8/13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88AF12-7E53-0C45-B7C8-49963AC65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70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cap="all" dirty="0" smtClean="0">
                <a:latin typeface="Brandon Grotesque Regular"/>
                <a:cs typeface="Brandon Grotesque Regular"/>
              </a:rPr>
              <a:t>USES- DATA RETENTION/access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cap="all" dirty="0" smtClean="0">
                <a:latin typeface="Brandon Grotesque Regular"/>
                <a:cs typeface="Brandon Grotesque Regular"/>
              </a:rPr>
              <a:t>USES- ALTERNATE REP TYPES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cap="all" dirty="0" smtClean="0">
                <a:latin typeface="Brandon Grotesque Regular"/>
                <a:cs typeface="Brandon Grotesque Regular"/>
              </a:rPr>
              <a:t>USES- LIVE UPDATE- JSON/API ACCESS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cap="all" dirty="0" smtClean="0">
                <a:latin typeface="Brandon Grotesque Regular"/>
                <a:cs typeface="Brandon Grotesque Regular"/>
              </a:rPr>
              <a:t>USES- INTERACTION/CALC/WRITE POTENTIALS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cap="all" dirty="0" smtClean="0">
              <a:latin typeface="Brandon Grotesque Regular"/>
              <a:cs typeface="Brandon Grotesque Regular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cap="all" dirty="0" smtClean="0">
              <a:latin typeface="Brandon Grotesque Regular"/>
              <a:cs typeface="Brandon Grotesque Regular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cap="all" dirty="0" smtClean="0">
              <a:latin typeface="Brandon Grotesque Regular"/>
              <a:cs typeface="Brandon Grotesque Regular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88AF12-7E53-0C45-B7C8-49963AC65E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69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88AF12-7E53-0C45-B7C8-49963AC65E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44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88AF12-7E53-0C45-B7C8-49963AC65E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44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F9CB812-1ADE-BA48-952D-A61814F65E22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01B9B6C-16CA-084F-BC17-50E25B829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85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20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43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92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0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70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97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0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35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18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1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2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5824" y="25364"/>
            <a:ext cx="776097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824" y="1600200"/>
            <a:ext cx="617216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026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200" b="1" i="0" kern="1200" cap="all">
          <a:solidFill>
            <a:schemeClr val="tx1"/>
          </a:solidFill>
          <a:latin typeface="Brandon Grotesque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Avenir 45 Book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Avenir 45 Book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Avenir 45 Book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venir 45 Book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Avenir 45 Book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ABFB7-A804-4B45-A35F-D4E83C69D41B}" type="datetimeFigureOut">
              <a:rPr lang="en-US" smtClean="0"/>
              <a:t>11/7/13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BD510-3865-9A47-B4E0-9A22C6180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3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Social-Services/311/wpe2-h2i5" TargetMode="External"/><Relationship Id="rId4" Type="http://schemas.openxmlformats.org/officeDocument/2006/relationships/hyperlink" Target="http://www.processing.org/reference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1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processing.org/reference/Table.html" TargetMode="External"/><Relationship Id="rId4" Type="http://schemas.openxmlformats.org/officeDocument/2006/relationships/hyperlink" Target="http://processing.org/reference/javadoc/core/processing/data/Table.html" TargetMode="External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4" Type="http://schemas.openxmlformats.org/officeDocument/2006/relationships/hyperlink" Target="http://stackoverflow.com/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nycopendata.socrata.com/" TargetMode="External"/><Relationship Id="rId4" Type="http://schemas.openxmlformats.org/officeDocument/2006/relationships/hyperlink" Target="https://data.ny.gov/" TargetMode="External"/><Relationship Id="rId5" Type="http://schemas.openxmlformats.org/officeDocument/2006/relationships/hyperlink" Target="http://catalog.data.gov/dataset" TargetMode="External"/><Relationship Id="rId6" Type="http://schemas.openxmlformats.org/officeDocument/2006/relationships/hyperlink" Target="http://data.un.org/" TargetMode="External"/><Relationship Id="rId7" Type="http://schemas.openxmlformats.org/officeDocument/2006/relationships/hyperlink" Target="http://www.theguardian.com/news/datablog/" TargetMode="External"/><Relationship Id="rId8" Type="http://schemas.openxmlformats.org/officeDocument/2006/relationships/hyperlink" Target="http://visualizing.org/data/" TargetMode="External"/><Relationship Id="rId9" Type="http://schemas.openxmlformats.org/officeDocument/2006/relationships/hyperlink" Target="http://developer.yahoo.com/yql/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nycopendata.socrata.com/" TargetMode="External"/><Relationship Id="rId4" Type="http://schemas.openxmlformats.org/officeDocument/2006/relationships/hyperlink" Target="https://data.cityofnewyork.us/Housing-Development/Oil-Boilers-Detailed-Fuel-Consumption-and-Building/jfzu-yy6n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77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1_sources/references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2" name="Picture 1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2" t="53445" r="3302" b="32350"/>
          <a:stretch/>
        </p:blipFill>
        <p:spPr>
          <a:xfrm>
            <a:off x="337956" y="1492668"/>
            <a:ext cx="6291444" cy="25332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01180" y="1606968"/>
            <a:ext cx="7554936" cy="11079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311 Noise: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err="1" smtClean="0">
                <a:latin typeface="Avenir 45 Book"/>
                <a:cs typeface="Avenir 45 Book"/>
              </a:rPr>
              <a:t>geolocation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	filtering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956" y="4743868"/>
            <a:ext cx="7554936" cy="15696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  <a:hlinkClick r:id="rId3"/>
              </a:rPr>
              <a:t>https://data.cityofnewyork.us/Social-Services/311/wpe2-h2i5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  <a:hlinkClick r:id="rId4"/>
              </a:rPr>
              <a:t>http://</a:t>
            </a:r>
            <a:r>
              <a:rPr lang="en-US" b="1" dirty="0" err="1" smtClean="0">
                <a:latin typeface="Avenir 45 Book"/>
                <a:cs typeface="Avenir 45 Book"/>
                <a:hlinkClick r:id="rId4"/>
              </a:rPr>
              <a:t>www.processing.org</a:t>
            </a:r>
            <a:r>
              <a:rPr lang="en-US" b="1" dirty="0" smtClean="0">
                <a:latin typeface="Avenir 45 Book"/>
                <a:cs typeface="Avenir 45 Book"/>
                <a:hlinkClick r:id="rId4"/>
              </a:rPr>
              <a:t>/reference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2233657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1_variables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2" name="Picture 1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2" t="53445" r="3302" b="32350"/>
          <a:stretch/>
        </p:blipFill>
        <p:spPr>
          <a:xfrm>
            <a:off x="337956" y="1492668"/>
            <a:ext cx="6291444" cy="25332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01180" y="1606968"/>
            <a:ext cx="7554936" cy="11079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311 Noise: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err="1" smtClean="0">
                <a:latin typeface="Avenir 45 Book"/>
                <a:cs typeface="Avenir 45 Book"/>
              </a:rPr>
              <a:t>geolocation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	filtering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7956" y="4273968"/>
            <a:ext cx="7554936" cy="18466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err="1" smtClean="0">
                <a:latin typeface="Avenir 45 Book"/>
                <a:cs typeface="Avenir 45 Book"/>
              </a:rPr>
              <a:t>Geolocation</a:t>
            </a:r>
            <a:r>
              <a:rPr lang="en-US" b="1" dirty="0">
                <a:latin typeface="Avenir 45 Book"/>
                <a:cs typeface="Avenir 45 Book"/>
              </a:rPr>
              <a:t> </a:t>
            </a:r>
            <a:r>
              <a:rPr lang="en-US" b="1" dirty="0" smtClean="0">
                <a:latin typeface="Avenir 45 Book"/>
                <a:cs typeface="Avenir 45 Book"/>
              </a:rPr>
              <a:t>is merely filtering: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a) specifying columns to search</a:t>
            </a:r>
          </a:p>
          <a:p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b) specifying rows to read values from</a:t>
            </a:r>
          </a:p>
          <a:p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c) setting up VARIABLES to hold those values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430932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1_variable types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01180" y="1606968"/>
            <a:ext cx="7554936" cy="286232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Variables: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err="1" smtClean="0">
                <a:latin typeface="Avenir 45 Book"/>
                <a:cs typeface="Avenir 45 Book"/>
              </a:rPr>
              <a:t>int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float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String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Char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Boolean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color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d</a:t>
            </a:r>
            <a:r>
              <a:rPr lang="en-US" sz="1200" b="1" dirty="0" smtClean="0">
                <a:latin typeface="Avenir 45 Book"/>
                <a:cs typeface="Avenir 45 Book"/>
              </a:rPr>
              <a:t>ouble </a:t>
            </a:r>
            <a:r>
              <a:rPr lang="en-US" sz="1200" b="1" i="1" dirty="0" smtClean="0">
                <a:latin typeface="Avenir 45 Book"/>
                <a:cs typeface="Avenir 45 Book"/>
              </a:rPr>
              <a:t>(long float)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l</a:t>
            </a:r>
            <a:r>
              <a:rPr lang="en-US" sz="1200" b="1" dirty="0" smtClean="0">
                <a:latin typeface="Avenir 45 Book"/>
                <a:cs typeface="Avenir 45 Book"/>
              </a:rPr>
              <a:t>ong </a:t>
            </a:r>
            <a:r>
              <a:rPr lang="en-US" sz="1200" b="1" i="1" dirty="0" smtClean="0">
                <a:latin typeface="Avenir 45 Book"/>
                <a:cs typeface="Avenir 45 Book"/>
              </a:rPr>
              <a:t>(long </a:t>
            </a:r>
            <a:r>
              <a:rPr lang="en-US" sz="1200" b="1" i="1" dirty="0" err="1" smtClean="0">
                <a:latin typeface="Avenir 45 Book"/>
                <a:cs typeface="Avenir 45 Book"/>
              </a:rPr>
              <a:t>int</a:t>
            </a:r>
            <a:r>
              <a:rPr lang="en-US" sz="1200" b="1" i="1" dirty="0" smtClean="0">
                <a:latin typeface="Avenir 45 Book"/>
                <a:cs typeface="Avenir 45 Book"/>
              </a:rPr>
              <a:t>)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b</a:t>
            </a:r>
            <a:r>
              <a:rPr lang="en-US" sz="1200" b="1" dirty="0" smtClean="0">
                <a:latin typeface="Avenir 45 Book"/>
                <a:cs typeface="Avenir 45 Book"/>
              </a:rPr>
              <a:t>yte </a:t>
            </a:r>
            <a:r>
              <a:rPr lang="en-US" sz="1200" b="1" i="1" dirty="0" smtClean="0">
                <a:latin typeface="Avenir 45 Book"/>
                <a:cs typeface="Avenir 45 Book"/>
              </a:rPr>
              <a:t>(serial info)</a:t>
            </a: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7956" y="3380762"/>
            <a:ext cx="8806044" cy="437042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VARIABLES types:</a:t>
            </a:r>
          </a:p>
          <a:p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	</a:t>
            </a:r>
            <a:r>
              <a:rPr lang="en-US" b="1" dirty="0" err="1" smtClean="0">
                <a:latin typeface="Avenir 45 Book"/>
                <a:cs typeface="Avenir 45 Book"/>
              </a:rPr>
              <a:t>int</a:t>
            </a:r>
            <a:r>
              <a:rPr lang="en-US" b="1" dirty="0" smtClean="0">
                <a:latin typeface="Avenir 45 Book"/>
                <a:cs typeface="Avenir 45 Book"/>
              </a:rPr>
              <a:t> = integers </a:t>
            </a:r>
            <a:r>
              <a:rPr lang="en-US" sz="1400" i="1" dirty="0" smtClean="0">
                <a:latin typeface="Avenir 45 Book"/>
                <a:cs typeface="Avenir 45 Book"/>
              </a:rPr>
              <a:t>(whole numbers= 0, 1, 2, 3, etc. )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float= floating decimals </a:t>
            </a:r>
            <a:r>
              <a:rPr lang="en-US" sz="1400" b="1" i="1" dirty="0" smtClean="0">
                <a:latin typeface="Avenir 45 Book"/>
                <a:cs typeface="Avenir 45 Book"/>
              </a:rPr>
              <a:t>(</a:t>
            </a:r>
            <a:r>
              <a:rPr lang="en-US" sz="1400" i="1" dirty="0" smtClean="0">
                <a:latin typeface="Avenir 45 Book"/>
                <a:cs typeface="Avenir 45 Book"/>
              </a:rPr>
              <a:t>numbers with decimal info= 1.235, 3.147, .06892)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String= string of characters </a:t>
            </a:r>
            <a:r>
              <a:rPr lang="en-US" sz="1400" i="1" dirty="0" smtClean="0">
                <a:latin typeface="Avenir 45 Book"/>
                <a:cs typeface="Avenir 45 Book"/>
              </a:rPr>
              <a:t>(words or numbers to be read as words= hello, 10005)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char= character </a:t>
            </a:r>
            <a:r>
              <a:rPr lang="en-US" sz="1400" i="1" dirty="0" smtClean="0">
                <a:latin typeface="Avenir 45 Book"/>
                <a:cs typeface="Avenir 45 Book"/>
              </a:rPr>
              <a:t>(single letter or key-strike= k)</a:t>
            </a:r>
          </a:p>
          <a:p>
            <a:pPr>
              <a:lnSpc>
                <a:spcPct val="130000"/>
              </a:lnSpc>
            </a:pPr>
            <a:r>
              <a:rPr lang="en-US" sz="1400" i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Boolean= a </a:t>
            </a:r>
            <a:r>
              <a:rPr lang="en-US" b="1" dirty="0" err="1" smtClean="0">
                <a:latin typeface="Avenir 45 Book"/>
                <a:cs typeface="Avenir 45 Book"/>
              </a:rPr>
              <a:t>boolean</a:t>
            </a:r>
            <a:r>
              <a:rPr lang="en-US" b="1" dirty="0" smtClean="0">
                <a:latin typeface="Avenir 45 Book"/>
                <a:cs typeface="Avenir 45 Book"/>
              </a:rPr>
              <a:t> value of true or false </a:t>
            </a:r>
            <a:r>
              <a:rPr lang="en-US" sz="1400" i="1" dirty="0" smtClean="0">
                <a:latin typeface="Avenir 45 Book"/>
                <a:cs typeface="Avenir 45 Book"/>
              </a:rPr>
              <a:t>(basic binary logic of computing off/on, 0/1, etc.)</a:t>
            </a:r>
          </a:p>
          <a:p>
            <a:pPr>
              <a:lnSpc>
                <a:spcPct val="130000"/>
              </a:lnSpc>
            </a:pPr>
            <a:r>
              <a:rPr lang="en-US" sz="1400" i="1" dirty="0" smtClean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color= color variables in </a:t>
            </a:r>
            <a:r>
              <a:rPr lang="en-US" b="1" dirty="0" err="1" smtClean="0">
                <a:latin typeface="Avenir 45 Book"/>
                <a:cs typeface="Avenir 45 Book"/>
              </a:rPr>
              <a:t>rgb</a:t>
            </a:r>
            <a:r>
              <a:rPr lang="en-US" b="1" dirty="0" smtClean="0">
                <a:latin typeface="Avenir 45 Book"/>
                <a:cs typeface="Avenir 45 Book"/>
              </a:rPr>
              <a:t> alpha </a:t>
            </a:r>
            <a:r>
              <a:rPr lang="en-US" sz="1400" i="1" dirty="0" smtClean="0">
                <a:latin typeface="Avenir 45 Book"/>
                <a:cs typeface="Avenir 45 Book"/>
              </a:rPr>
              <a:t>(color as (255,0,0,100) which is </a:t>
            </a:r>
            <a:r>
              <a:rPr lang="en-US" sz="1400" i="1" dirty="0" err="1" smtClean="0">
                <a:latin typeface="Avenir 45 Book"/>
                <a:cs typeface="Avenir 45 Book"/>
              </a:rPr>
              <a:t>r,g,b,alpha</a:t>
            </a:r>
            <a:r>
              <a:rPr lang="en-US" sz="1400" i="1" dirty="0" smtClean="0">
                <a:latin typeface="Avenir 45 Book"/>
                <a:cs typeface="Avenir 45 Book"/>
              </a:rPr>
              <a:t> from 0-255)</a:t>
            </a:r>
          </a:p>
          <a:p>
            <a:pPr>
              <a:lnSpc>
                <a:spcPct val="130000"/>
              </a:lnSpc>
            </a:pP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7" name="Picture 6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76" t="83886" r="5217" b="4292"/>
          <a:stretch/>
        </p:blipFill>
        <p:spPr>
          <a:xfrm>
            <a:off x="337956" y="1606968"/>
            <a:ext cx="6468441" cy="149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2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1_variable definition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7956" y="3380762"/>
            <a:ext cx="9072744" cy="42103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VARIABLES definition </a:t>
            </a:r>
            <a:r>
              <a:rPr lang="en-US" sz="1400" i="1" dirty="0" smtClean="0">
                <a:latin typeface="Avenir 45 Book"/>
                <a:cs typeface="Avenir 45 Book"/>
              </a:rPr>
              <a:t>(sample)</a:t>
            </a:r>
            <a:r>
              <a:rPr lang="en-US" b="1" dirty="0" smtClean="0">
                <a:latin typeface="Avenir 45 Book"/>
                <a:cs typeface="Avenir 45 Book"/>
              </a:rPr>
              <a:t>:</a:t>
            </a:r>
          </a:p>
          <a:p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	variable type + variable name = value; </a:t>
            </a:r>
          </a:p>
          <a:p>
            <a:pPr>
              <a:lnSpc>
                <a:spcPct val="130000"/>
              </a:lnSpc>
            </a:pP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err="1" smtClean="0">
                <a:latin typeface="Avenir 45 Book"/>
                <a:cs typeface="Avenir 45 Book"/>
              </a:rPr>
              <a:t>int</a:t>
            </a:r>
            <a:r>
              <a:rPr lang="en-US" b="1" dirty="0" smtClean="0">
                <a:latin typeface="Avenir 45 Book"/>
                <a:cs typeface="Avenir 45 Book"/>
              </a:rPr>
              <a:t>  sum = 40412;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	String </a:t>
            </a:r>
            <a:r>
              <a:rPr lang="en-US" b="1" dirty="0" err="1" smtClean="0">
                <a:latin typeface="Avenir 45 Book"/>
                <a:cs typeface="Avenir 45 Book"/>
              </a:rPr>
              <a:t>sumTitle</a:t>
            </a:r>
            <a:r>
              <a:rPr lang="en-US" b="1" dirty="0" smtClean="0">
                <a:latin typeface="Avenir 45 Book"/>
                <a:cs typeface="Avenir 45 Book"/>
              </a:rPr>
              <a:t>= “Total Noise Complaints”;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err="1" smtClean="0">
                <a:latin typeface="Avenir 45 Book"/>
                <a:cs typeface="Avenir 45 Book"/>
              </a:rPr>
              <a:t>int</a:t>
            </a:r>
            <a:r>
              <a:rPr lang="en-US" b="1" dirty="0" smtClean="0">
                <a:latin typeface="Avenir 45 Book"/>
                <a:cs typeface="Avenir 45 Book"/>
              </a:rPr>
              <a:t> x= -73.8833309977321;</a:t>
            </a:r>
          </a:p>
          <a:p>
            <a:pPr>
              <a:lnSpc>
                <a:spcPct val="130000"/>
              </a:lnSpc>
            </a:pPr>
            <a:r>
              <a:rPr lang="en-US" sz="1400" b="1" i="1" dirty="0">
                <a:latin typeface="Avenir 45 Book"/>
                <a:cs typeface="Avenir 45 Book"/>
              </a:rPr>
              <a:t>	</a:t>
            </a:r>
            <a:endParaRPr lang="en-US" sz="1400" b="1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i="1" dirty="0">
                <a:latin typeface="Avenir 45 Book"/>
                <a:cs typeface="Avenir 45 Book"/>
              </a:rPr>
              <a:t>	</a:t>
            </a:r>
            <a:r>
              <a:rPr lang="en-US" sz="1400" b="1" i="1" dirty="0" smtClean="0">
                <a:latin typeface="Avenir 45 Book"/>
                <a:cs typeface="Avenir 45 Book"/>
              </a:rPr>
              <a:t>variables nest  and can be dynamically redefined to build complexity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7" name="Picture 6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76" t="83886" r="5217" b="4292"/>
          <a:stretch/>
        </p:blipFill>
        <p:spPr>
          <a:xfrm>
            <a:off x="337956" y="1606968"/>
            <a:ext cx="6468441" cy="149434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01180" y="1606968"/>
            <a:ext cx="7554936" cy="286232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Variables: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err="1" smtClean="0">
                <a:latin typeface="Avenir 45 Book"/>
                <a:cs typeface="Avenir 45 Book"/>
              </a:rPr>
              <a:t>int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float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String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Char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Boolean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color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d</a:t>
            </a:r>
            <a:r>
              <a:rPr lang="en-US" sz="1200" b="1" dirty="0" smtClean="0">
                <a:latin typeface="Avenir 45 Book"/>
                <a:cs typeface="Avenir 45 Book"/>
              </a:rPr>
              <a:t>ouble </a:t>
            </a:r>
            <a:r>
              <a:rPr lang="en-US" sz="1200" b="1" i="1" dirty="0" smtClean="0">
                <a:latin typeface="Avenir 45 Book"/>
                <a:cs typeface="Avenir 45 Book"/>
              </a:rPr>
              <a:t>(long float)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l</a:t>
            </a:r>
            <a:r>
              <a:rPr lang="en-US" sz="1200" b="1" dirty="0" smtClean="0">
                <a:latin typeface="Avenir 45 Book"/>
                <a:cs typeface="Avenir 45 Book"/>
              </a:rPr>
              <a:t>ong </a:t>
            </a:r>
            <a:r>
              <a:rPr lang="en-US" sz="1200" b="1" i="1" dirty="0" smtClean="0">
                <a:latin typeface="Avenir 45 Book"/>
                <a:cs typeface="Avenir 45 Book"/>
              </a:rPr>
              <a:t>(long </a:t>
            </a:r>
            <a:r>
              <a:rPr lang="en-US" sz="1200" b="1" i="1" dirty="0" err="1" smtClean="0">
                <a:latin typeface="Avenir 45 Book"/>
                <a:cs typeface="Avenir 45 Book"/>
              </a:rPr>
              <a:t>int</a:t>
            </a:r>
            <a:r>
              <a:rPr lang="en-US" sz="1200" b="1" i="1" dirty="0" smtClean="0">
                <a:latin typeface="Avenir 45 Book"/>
                <a:cs typeface="Avenir 45 Book"/>
              </a:rPr>
              <a:t>)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b</a:t>
            </a:r>
            <a:r>
              <a:rPr lang="en-US" sz="1200" b="1" dirty="0" smtClean="0">
                <a:latin typeface="Avenir 45 Book"/>
                <a:cs typeface="Avenir 45 Book"/>
              </a:rPr>
              <a:t>yte </a:t>
            </a:r>
            <a:r>
              <a:rPr lang="en-US" sz="1200" b="1" i="1" dirty="0" smtClean="0">
                <a:latin typeface="Avenir 45 Book"/>
                <a:cs typeface="Avenir 45 Book"/>
              </a:rPr>
              <a:t>(serial info)</a:t>
            </a: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32914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1_conditionals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01180" y="1606968"/>
            <a:ext cx="7554936" cy="11079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311 Noise: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err="1" smtClean="0">
                <a:latin typeface="Avenir 45 Book"/>
                <a:cs typeface="Avenir 45 Book"/>
              </a:rPr>
              <a:t>geolocation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	filtering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7956" y="4273968"/>
            <a:ext cx="7554936" cy="184665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In order to filter data for variables, </a:t>
            </a:r>
          </a:p>
          <a:p>
            <a:r>
              <a:rPr lang="en-US" b="1" dirty="0" smtClean="0">
                <a:latin typeface="Avenir 45 Book"/>
                <a:cs typeface="Avenir 45 Book"/>
              </a:rPr>
              <a:t>we specify conditions by asking questions with CONDITIONALS: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Does the column title read “Longitude”, if so…?</a:t>
            </a:r>
          </a:p>
          <a:p>
            <a:endParaRPr lang="en-US" b="1" dirty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	Is there a value for “Closed Date”, row 75, if so…?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3" name="Picture 2" descr="table-screensho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5" b="13831"/>
          <a:stretch/>
        </p:blipFill>
        <p:spPr>
          <a:xfrm>
            <a:off x="337956" y="1314474"/>
            <a:ext cx="6323008" cy="26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92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1_conditional types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3" name="Picture 2" descr="table-screensho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5" b="37703"/>
          <a:stretch/>
        </p:blipFill>
        <p:spPr>
          <a:xfrm>
            <a:off x="337956" y="1314474"/>
            <a:ext cx="6323008" cy="1787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7956" y="3380762"/>
            <a:ext cx="9072744" cy="39303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CONDITIONAL types (dominant use):</a:t>
            </a:r>
          </a:p>
          <a:p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	if = tests a statement </a:t>
            </a:r>
            <a:r>
              <a:rPr lang="en-US" sz="1400" i="1" dirty="0" smtClean="0">
                <a:latin typeface="Avenir 45 Book"/>
                <a:cs typeface="Avenir 45 Book"/>
              </a:rPr>
              <a:t>(if statement is true (x is less than 6), do something)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else= covers false responses to ‘if’</a:t>
            </a:r>
            <a:r>
              <a:rPr lang="en-US" sz="1400" b="1" i="1" dirty="0" smtClean="0">
                <a:latin typeface="Avenir 45 Book"/>
                <a:cs typeface="Avenir 45 Book"/>
              </a:rPr>
              <a:t>(</a:t>
            </a:r>
            <a:r>
              <a:rPr lang="en-US" sz="1400" i="1" dirty="0" smtClean="0">
                <a:latin typeface="Avenir 45 Book"/>
                <a:cs typeface="Avenir 45 Book"/>
              </a:rPr>
              <a:t>statement is true (x is less than 6), do A, else do B)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else if= takes a false response and tests for another statement </a:t>
            </a:r>
            <a:r>
              <a:rPr lang="en-US" sz="1400" i="1" dirty="0" smtClean="0">
                <a:latin typeface="Avenir 45 Book"/>
                <a:cs typeface="Avenir 45 Book"/>
              </a:rPr>
              <a:t>(if x, else if y, else z)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switch= chooses between cases </a:t>
            </a:r>
            <a:r>
              <a:rPr lang="en-US" sz="1400" i="1" dirty="0" smtClean="0">
                <a:latin typeface="Avenir 45 Book"/>
                <a:cs typeface="Avenir 45 Book"/>
              </a:rPr>
              <a:t>(searches for parameter matc</a:t>
            </a:r>
            <a:r>
              <a:rPr lang="en-US" sz="1400" i="1" dirty="0">
                <a:latin typeface="Avenir 45 Book"/>
                <a:cs typeface="Avenir 45 Book"/>
              </a:rPr>
              <a:t>h</a:t>
            </a:r>
            <a:r>
              <a:rPr lang="en-US" sz="1400" i="1" dirty="0" smtClean="0">
                <a:latin typeface="Avenir 45 Book"/>
                <a:cs typeface="Avenir 45 Book"/>
              </a:rPr>
              <a:t>)</a:t>
            </a:r>
          </a:p>
          <a:p>
            <a:pPr>
              <a:lnSpc>
                <a:spcPct val="130000"/>
              </a:lnSpc>
            </a:pP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and others…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01180" y="1606968"/>
            <a:ext cx="7554936" cy="212365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Conditionals: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i</a:t>
            </a:r>
            <a:r>
              <a:rPr lang="en-US" sz="1200" b="1" dirty="0" smtClean="0">
                <a:latin typeface="Avenir 45 Book"/>
                <a:cs typeface="Avenir 45 Book"/>
              </a:rPr>
              <a:t>f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 if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switch </a:t>
            </a:r>
            <a:r>
              <a:rPr lang="en-US" sz="1200" b="1" dirty="0">
                <a:latin typeface="Avenir 45 Book"/>
                <a:cs typeface="Avenir 45 Book"/>
              </a:rPr>
              <a:t>(</a:t>
            </a:r>
            <a:r>
              <a:rPr lang="en-US" sz="1200" b="1" dirty="0" smtClean="0">
                <a:latin typeface="Avenir 45 Book"/>
                <a:cs typeface="Avenir 45 Book"/>
              </a:rPr>
              <a:t>cases, break)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…others</a:t>
            </a:r>
            <a:endParaRPr lang="en-US" sz="1200" b="1" i="1" dirty="0" smtClean="0">
              <a:latin typeface="Avenir 45 Book"/>
              <a:cs typeface="Avenir 45 Book"/>
            </a:endParaRP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48893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8747348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1_OPERATORS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956" y="2004949"/>
            <a:ext cx="9072744" cy="500136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To compare in CONDITIONALS, we need OPERATORS: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RELATIONAL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r>
              <a:rPr lang="en-US" sz="1400" b="1" dirty="0">
                <a:latin typeface="Avenir 45 Book"/>
                <a:cs typeface="Avenir 45 Book"/>
              </a:rPr>
              <a:t>&gt;</a:t>
            </a:r>
            <a:r>
              <a:rPr lang="en-US" sz="1400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great than </a:t>
            </a:r>
            <a:r>
              <a:rPr lang="en-US" sz="1400" b="1" dirty="0" smtClean="0">
                <a:latin typeface="Avenir 45 Book"/>
                <a:cs typeface="Avenir 45 Book"/>
              </a:rPr>
              <a:t>				&lt; </a:t>
            </a:r>
            <a:r>
              <a:rPr lang="en-US" sz="1400" dirty="0" smtClean="0">
                <a:latin typeface="Avenir 45 Book"/>
                <a:cs typeface="Avenir 45 Book"/>
              </a:rPr>
              <a:t>less than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=&gt; </a:t>
            </a:r>
            <a:r>
              <a:rPr lang="en-US" sz="1400" dirty="0" smtClean="0">
                <a:latin typeface="Avenir 45 Book"/>
                <a:cs typeface="Avenir 45 Book"/>
              </a:rPr>
              <a:t>equal to or great than</a:t>
            </a:r>
            <a:r>
              <a:rPr lang="en-US" sz="1400" b="1" dirty="0" smtClean="0">
                <a:latin typeface="Avenir 45 Book"/>
                <a:cs typeface="Avenir 45 Book"/>
              </a:rPr>
              <a:t>		=&lt; </a:t>
            </a:r>
            <a:r>
              <a:rPr lang="en-US" sz="1400" dirty="0" smtClean="0">
                <a:latin typeface="Avenir 45 Book"/>
                <a:cs typeface="Avenir 45 Book"/>
              </a:rPr>
              <a:t>equal to or less than</a:t>
            </a:r>
          </a:p>
          <a:p>
            <a:pPr>
              <a:lnSpc>
                <a:spcPct val="130000"/>
              </a:lnSpc>
            </a:pPr>
            <a:r>
              <a:rPr lang="en-US" sz="1400" b="1" i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== </a:t>
            </a:r>
            <a:r>
              <a:rPr lang="en-US" sz="1400" dirty="0" smtClean="0">
                <a:latin typeface="Avenir 45 Book"/>
                <a:cs typeface="Avenir 45 Book"/>
              </a:rPr>
              <a:t>is or equality</a:t>
            </a:r>
            <a:r>
              <a:rPr lang="en-US" sz="1400" b="1" dirty="0" smtClean="0">
                <a:latin typeface="Avenir 45 Book"/>
                <a:cs typeface="Avenir 45 Book"/>
              </a:rPr>
              <a:t>					=! </a:t>
            </a:r>
            <a:r>
              <a:rPr lang="en-US" sz="1400" dirty="0" smtClean="0">
                <a:latin typeface="Avenir 45 Book"/>
                <a:cs typeface="Avenir 45 Book"/>
              </a:rPr>
              <a:t>Is not or inequality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LOGICAL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&amp;&amp; 	</a:t>
            </a:r>
            <a:r>
              <a:rPr lang="en-US" sz="1400" dirty="0" smtClean="0">
                <a:latin typeface="Avenir 45 Book"/>
                <a:cs typeface="Avenir 45 Book"/>
              </a:rPr>
              <a:t>And</a:t>
            </a:r>
            <a:r>
              <a:rPr lang="en-US" sz="1400" b="1" dirty="0" smtClean="0">
                <a:latin typeface="Avenir 45 Book"/>
                <a:cs typeface="Avenir 45 Book"/>
              </a:rPr>
              <a:t>					|| 	</a:t>
            </a:r>
            <a:r>
              <a:rPr lang="en-US" sz="1400" dirty="0" smtClean="0">
                <a:latin typeface="Avenir 45 Book"/>
                <a:cs typeface="Avenir 45 Book"/>
              </a:rPr>
              <a:t>Or</a:t>
            </a:r>
          </a:p>
          <a:p>
            <a:pPr>
              <a:lnSpc>
                <a:spcPct val="130000"/>
              </a:lnSpc>
            </a:pPr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!	</a:t>
            </a:r>
            <a:r>
              <a:rPr lang="en-US" sz="1400" dirty="0" smtClean="0">
                <a:latin typeface="Avenir 45 Book"/>
                <a:cs typeface="Avenir 45 Book"/>
              </a:rPr>
              <a:t>Not</a:t>
            </a:r>
            <a:r>
              <a:rPr lang="en-US" sz="1400" b="1" dirty="0" smtClean="0">
                <a:latin typeface="Avenir 45 Book"/>
                <a:cs typeface="Avenir 45 Book"/>
              </a:rPr>
              <a:t>	</a:t>
            </a:r>
          </a:p>
          <a:p>
            <a:pPr>
              <a:lnSpc>
                <a:spcPct val="130000"/>
              </a:lnSpc>
            </a:pPr>
            <a:endParaRPr lang="en-US" sz="1400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01180" y="1606968"/>
            <a:ext cx="7554936" cy="53553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Conditionals: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i</a:t>
            </a:r>
            <a:r>
              <a:rPr lang="en-US" sz="1200" b="1" dirty="0" smtClean="0">
                <a:latin typeface="Avenir 45 Book"/>
                <a:cs typeface="Avenir 45 Book"/>
              </a:rPr>
              <a:t>f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 if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switch </a:t>
            </a:r>
            <a:r>
              <a:rPr lang="en-US" sz="1200" b="1" dirty="0">
                <a:latin typeface="Avenir 45 Book"/>
                <a:cs typeface="Avenir 45 Book"/>
              </a:rPr>
              <a:t>(</a:t>
            </a:r>
            <a:r>
              <a:rPr lang="en-US" sz="1200" b="1" dirty="0" smtClean="0">
                <a:latin typeface="Avenir 45 Book"/>
                <a:cs typeface="Avenir 45 Book"/>
              </a:rPr>
              <a:t>cases, break)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…others</a:t>
            </a:r>
          </a:p>
          <a:p>
            <a:endParaRPr lang="en-US" sz="1200" b="1" i="1" dirty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Operators: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&gt;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=&gt;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&lt;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=&lt;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==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=!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&amp;&amp;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||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!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endParaRPr lang="en-US" sz="1200" b="1" i="1" dirty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47977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8747348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1_STRUCTURE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956" y="2004949"/>
            <a:ext cx="9072744" cy="536762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To link CONDITIONALS, OPERATORS, and VARIABLES</a:t>
            </a:r>
          </a:p>
          <a:p>
            <a:r>
              <a:rPr lang="en-US" b="1" dirty="0">
                <a:latin typeface="Avenir 45 Book"/>
                <a:cs typeface="Avenir 45 Book"/>
              </a:rPr>
              <a:t>w</a:t>
            </a:r>
            <a:r>
              <a:rPr lang="en-US" b="1" dirty="0" smtClean="0">
                <a:latin typeface="Avenir 45 Book"/>
                <a:cs typeface="Avenir 45 Book"/>
              </a:rPr>
              <a:t>e will need to use Processing’s syntax</a:t>
            </a:r>
          </a:p>
          <a:p>
            <a:r>
              <a:rPr lang="en-US" b="1" dirty="0" smtClean="0">
                <a:latin typeface="Avenir 45 Book"/>
                <a:cs typeface="Avenir 45 Book"/>
              </a:rPr>
              <a:t>(common examples, much more later as we code):</a:t>
            </a: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() (parentheses)  </a:t>
            </a:r>
            <a:r>
              <a:rPr lang="en-US" sz="1400" dirty="0" smtClean="0">
                <a:latin typeface="Avenir 45 Book"/>
                <a:cs typeface="Avenir 45 Book"/>
              </a:rPr>
              <a:t>mathematical use, brackets for variables and statements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, (comma) </a:t>
            </a:r>
            <a:r>
              <a:rPr lang="en-US" sz="1400" dirty="0" smtClean="0">
                <a:latin typeface="Avenir 45 Book"/>
                <a:cs typeface="Avenir 45 Book"/>
              </a:rPr>
              <a:t>separates values of variables</a:t>
            </a:r>
            <a:endParaRPr lang="en-US" sz="1400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/* */ (multiline comment) </a:t>
            </a:r>
            <a:r>
              <a:rPr lang="en-US" sz="1400" dirty="0" smtClean="0">
                <a:latin typeface="Avenir 45 Book"/>
                <a:cs typeface="Avenir 45 Book"/>
              </a:rPr>
              <a:t>so you can leave notes in your code 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// (comment) </a:t>
            </a:r>
            <a:r>
              <a:rPr lang="en-US" sz="1400" dirty="0" smtClean="0">
                <a:latin typeface="Avenir 45 Book"/>
                <a:cs typeface="Avenir 45 Book"/>
              </a:rPr>
              <a:t>so you can leave notes in your code 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; (semicolon)  </a:t>
            </a:r>
            <a:r>
              <a:rPr lang="en-US" sz="1400" dirty="0" smtClean="0">
                <a:latin typeface="Avenir 45 Book"/>
                <a:cs typeface="Avenir 45 Book"/>
              </a:rPr>
              <a:t>end of line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= (assign)  </a:t>
            </a:r>
            <a:r>
              <a:rPr lang="en-US" sz="1400" dirty="0" smtClean="0">
                <a:latin typeface="Avenir 45 Book"/>
                <a:cs typeface="Avenir 45 Book"/>
              </a:rPr>
              <a:t>set variables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{} (curly braces) </a:t>
            </a:r>
            <a:r>
              <a:rPr lang="en-US" sz="1400" dirty="0" smtClean="0">
                <a:latin typeface="Avenir 45 Book"/>
                <a:cs typeface="Avenir 45 Book"/>
              </a:rPr>
              <a:t>encloses a block of code, such </a:t>
            </a:r>
            <a:r>
              <a:rPr lang="en-US" sz="1400" dirty="0" smtClean="0">
                <a:latin typeface="Avenir 45 Book"/>
                <a:cs typeface="Avenir 45 Book"/>
              </a:rPr>
              <a:t>an the actions for </a:t>
            </a:r>
            <a:r>
              <a:rPr lang="en-US" sz="1400" dirty="0" smtClean="0">
                <a:latin typeface="Avenir 45 Book"/>
                <a:cs typeface="Avenir 45 Book"/>
              </a:rPr>
              <a:t>conditionals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1180" y="725188"/>
            <a:ext cx="7554936" cy="67403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venir 45 Book"/>
                <a:cs typeface="Avenir 45 Book"/>
              </a:rPr>
              <a:t>Variables: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 err="1" smtClean="0">
                <a:latin typeface="Avenir 45 Book"/>
                <a:cs typeface="Avenir 45 Book"/>
              </a:rPr>
              <a:t>int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float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String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Char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Boolean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color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Conditionals: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i</a:t>
            </a:r>
            <a:r>
              <a:rPr lang="en-US" sz="1200" b="1" dirty="0" smtClean="0">
                <a:latin typeface="Avenir 45 Book"/>
                <a:cs typeface="Avenir 45 Book"/>
              </a:rPr>
              <a:t>f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e</a:t>
            </a:r>
            <a:r>
              <a:rPr lang="en-US" sz="1200" b="1" dirty="0" smtClean="0">
                <a:latin typeface="Avenir 45 Book"/>
                <a:cs typeface="Avenir 45 Book"/>
              </a:rPr>
              <a:t>lse if</a:t>
            </a:r>
          </a:p>
          <a:p>
            <a:endParaRPr lang="en-US" sz="1200" b="1" i="1" dirty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Operators: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&gt;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=&gt;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&lt;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=&lt;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==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=!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&amp;&amp;</a:t>
            </a:r>
          </a:p>
          <a:p>
            <a:r>
              <a:rPr lang="en-US" sz="1200" b="1" dirty="0" smtClean="0">
                <a:latin typeface="Avenir 45 Book"/>
                <a:cs typeface="Avenir 45 Book"/>
              </a:rPr>
              <a:t>||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!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endParaRPr lang="en-US" sz="1200" b="1" i="1" dirty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endParaRPr lang="en-US" sz="1200" b="1" i="1" dirty="0" smtClean="0">
              <a:latin typeface="Avenir 45 Book"/>
              <a:cs typeface="Avenir 45 Book"/>
            </a:endParaRP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943638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20px-FlowchartExamp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94" y="1296737"/>
            <a:ext cx="2634541" cy="482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7956" y="1509183"/>
            <a:ext cx="9072744" cy="55953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VARIABLES, OPERATORS, &amp; CONDITIONALS IN ACTION:</a:t>
            </a:r>
            <a:endParaRPr lang="en-US" sz="1400" b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PSUEDO CODE SAMPLE</a:t>
            </a:r>
            <a:endParaRPr lang="en-US" sz="1400" b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err="1">
                <a:latin typeface="Avenir 45 Book"/>
                <a:cs typeface="Avenir 45 Book"/>
              </a:rPr>
              <a:t>i</a:t>
            </a:r>
            <a:r>
              <a:rPr lang="en-US" sz="1400" b="1" dirty="0" err="1" smtClean="0">
                <a:latin typeface="Avenir 45 Book"/>
                <a:cs typeface="Avenir 45 Book"/>
              </a:rPr>
              <a:t>nt</a:t>
            </a:r>
            <a:r>
              <a:rPr lang="en-US" sz="1400" b="1" dirty="0" smtClean="0">
                <a:latin typeface="Avenir 45 Book"/>
                <a:cs typeface="Avenir 45 Book"/>
              </a:rPr>
              <a:t> x;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Boolean z;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c</a:t>
            </a:r>
            <a:r>
              <a:rPr lang="en-US" sz="1400" b="1" dirty="0" smtClean="0">
                <a:latin typeface="Avenir 45 Book"/>
                <a:cs typeface="Avenir 45 Book"/>
              </a:rPr>
              <a:t>olor y;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i="1" dirty="0" smtClean="0">
                <a:latin typeface="Avenir 45 Book"/>
                <a:cs typeface="Avenir 45 Book"/>
              </a:rPr>
              <a:t>//Other Code Here</a:t>
            </a:r>
            <a:endParaRPr lang="en-US" sz="1400" b="1" i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If (x&lt;=12 &amp;&amp; z==true) {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(255,0,0);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else { 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(0,255,0);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	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//draw a shape of color y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84863" y="273744"/>
            <a:ext cx="8747348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1_in action</a:t>
            </a:r>
            <a:endParaRPr lang="en-US" sz="24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635360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8747348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1_in </a:t>
            </a:r>
            <a:r>
              <a:rPr lang="en-US" sz="40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action_</a:t>
            </a:r>
            <a:r>
              <a:rPr lang="en-US" sz="24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gis</a:t>
            </a:r>
            <a:endParaRPr lang="en-US" sz="24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956" y="1509183"/>
            <a:ext cx="9072744" cy="55953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FAMILIAR EXAMPLE</a:t>
            </a:r>
            <a:endParaRPr lang="en-US" sz="1400" b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PSUEDO CODE SAMPLE</a:t>
            </a:r>
            <a:endParaRPr lang="en-US" sz="1400" b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err="1">
                <a:latin typeface="Avenir 45 Book"/>
                <a:cs typeface="Avenir 45 Book"/>
              </a:rPr>
              <a:t>i</a:t>
            </a:r>
            <a:r>
              <a:rPr lang="en-US" sz="1400" b="1" dirty="0" err="1" smtClean="0">
                <a:latin typeface="Avenir 45 Book"/>
                <a:cs typeface="Avenir 45 Book"/>
              </a:rPr>
              <a:t>nt</a:t>
            </a:r>
            <a:r>
              <a:rPr lang="en-US" sz="1400" b="1" dirty="0" smtClean="0">
                <a:latin typeface="Avenir 45 Book"/>
                <a:cs typeface="Avenir 45 Book"/>
              </a:rPr>
              <a:t> x;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Boolean z;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c</a:t>
            </a:r>
            <a:r>
              <a:rPr lang="en-US" sz="1400" b="1" dirty="0" smtClean="0">
                <a:latin typeface="Avenir 45 Book"/>
                <a:cs typeface="Avenir 45 Book"/>
              </a:rPr>
              <a:t>olor y;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i="1" dirty="0" smtClean="0">
                <a:latin typeface="Avenir 45 Book"/>
                <a:cs typeface="Avenir 45 Book"/>
              </a:rPr>
              <a:t>//Other Code Here</a:t>
            </a:r>
            <a:endParaRPr lang="en-US" sz="1400" b="1" i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If (x&lt;=12 &amp;&amp; z==true) {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(255,0,0);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else { 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(0,255,0);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	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//draw a shape of color y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2" name="Picture 1" descr="gis_selectbyattribut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828" y="1209842"/>
            <a:ext cx="4891172" cy="494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9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yc_noisemap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201"/>
            <a:ext cx="9144000" cy="57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7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8747348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1_in </a:t>
            </a:r>
            <a:r>
              <a:rPr lang="en-US" sz="40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action_</a:t>
            </a:r>
            <a:r>
              <a:rPr lang="en-US" sz="24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rhino</a:t>
            </a:r>
            <a:r>
              <a:rPr lang="en-US" sz="24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/grasshopper</a:t>
            </a:r>
            <a:endParaRPr lang="en-US" sz="24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956" y="1509183"/>
            <a:ext cx="9072744" cy="55953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FAMILIAR EXAMPLE</a:t>
            </a:r>
            <a:endParaRPr lang="en-US" sz="1400" b="1" dirty="0" smtClean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PSUEDO CODE SAMPLE</a:t>
            </a:r>
            <a:endParaRPr lang="en-US" sz="1400" b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err="1">
                <a:latin typeface="Avenir 45 Book"/>
                <a:cs typeface="Avenir 45 Book"/>
              </a:rPr>
              <a:t>i</a:t>
            </a:r>
            <a:r>
              <a:rPr lang="en-US" sz="1400" b="1" dirty="0" err="1" smtClean="0">
                <a:latin typeface="Avenir 45 Book"/>
                <a:cs typeface="Avenir 45 Book"/>
              </a:rPr>
              <a:t>nt</a:t>
            </a:r>
            <a:r>
              <a:rPr lang="en-US" sz="1400" b="1" dirty="0" smtClean="0">
                <a:latin typeface="Avenir 45 Book"/>
                <a:cs typeface="Avenir 45 Book"/>
              </a:rPr>
              <a:t> x;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Boolean z;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c</a:t>
            </a:r>
            <a:r>
              <a:rPr lang="en-US" sz="1400" b="1" dirty="0" smtClean="0">
                <a:latin typeface="Avenir 45 Book"/>
                <a:cs typeface="Avenir 45 Book"/>
              </a:rPr>
              <a:t>olor y;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i="1" dirty="0" smtClean="0">
                <a:latin typeface="Avenir 45 Book"/>
                <a:cs typeface="Avenir 45 Book"/>
              </a:rPr>
              <a:t>//Other Code Here</a:t>
            </a:r>
            <a:endParaRPr lang="en-US" sz="1400" b="1" i="1" dirty="0">
              <a:latin typeface="Avenir 45 Book"/>
              <a:cs typeface="Avenir 45 Book"/>
            </a:endParaRPr>
          </a:p>
          <a:p>
            <a:endParaRPr lang="en-US" sz="1400" b="1" dirty="0" smtClean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If (x&lt;=12 &amp;&amp; z==true) {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(255,0,0);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else { </a:t>
            </a:r>
          </a:p>
          <a:p>
            <a:r>
              <a:rPr lang="en-US" sz="1400" b="1" dirty="0">
                <a:latin typeface="Avenir 45 Book"/>
                <a:cs typeface="Avenir 45 Book"/>
              </a:rPr>
              <a:t>	</a:t>
            </a:r>
            <a:r>
              <a:rPr lang="en-US" sz="1400" b="1" dirty="0" smtClean="0">
                <a:latin typeface="Avenir 45 Book"/>
                <a:cs typeface="Avenir 45 Book"/>
              </a:rPr>
              <a:t>color y=color (0,255,0);</a:t>
            </a:r>
          </a:p>
          <a:p>
            <a:r>
              <a:rPr lang="en-US" sz="1400" b="1" dirty="0" smtClean="0">
                <a:latin typeface="Avenir 45 Book"/>
                <a:cs typeface="Avenir 45 Book"/>
              </a:rPr>
              <a:t>} 	</a:t>
            </a:r>
          </a:p>
          <a:p>
            <a:endParaRPr lang="en-US" sz="1400" b="1" dirty="0">
              <a:latin typeface="Avenir 45 Book"/>
              <a:cs typeface="Avenir 45 Book"/>
            </a:endParaRPr>
          </a:p>
          <a:p>
            <a:r>
              <a:rPr lang="en-US" sz="1400" b="1" dirty="0" smtClean="0">
                <a:latin typeface="Avenir 45 Book"/>
                <a:cs typeface="Avenir 45 Book"/>
              </a:rPr>
              <a:t>//draw a shape of color y</a:t>
            </a: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2" name="Picture 1" descr="toronto-grasshopper_screen1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590" y="1509182"/>
            <a:ext cx="6932506" cy="433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94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1_CALCULATION/FUNCTIONS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01180" y="1606968"/>
            <a:ext cx="7554936" cy="20313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311 Noise: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err="1" smtClean="0">
                <a:latin typeface="Avenir 45 Book"/>
                <a:cs typeface="Avenir 45 Book"/>
              </a:rPr>
              <a:t>geolocation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	filtering</a:t>
            </a:r>
          </a:p>
          <a:p>
            <a:pPr marL="171450" indent="-1714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calculation</a:t>
            </a: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max/min values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complaint sums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temporal plots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2" name="Picture 1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2" t="53445" r="3302" b="32350"/>
          <a:stretch/>
        </p:blipFill>
        <p:spPr>
          <a:xfrm>
            <a:off x="337956" y="1492668"/>
            <a:ext cx="6291444" cy="2533232"/>
          </a:xfrm>
          <a:prstGeom prst="rect">
            <a:avLst/>
          </a:prstGeom>
        </p:spPr>
      </p:pic>
      <p:pic>
        <p:nvPicPr>
          <p:cNvPr id="7" name="Picture 6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56" t="83886" r="5217" b="4292"/>
          <a:stretch/>
        </p:blipFill>
        <p:spPr>
          <a:xfrm>
            <a:off x="269884" y="4432300"/>
            <a:ext cx="8695514" cy="149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57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391576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47" y="1929109"/>
            <a:ext cx="7554936" cy="25853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1-COMPUTATIONAL STRUCTURE (is familiar!)</a:t>
            </a:r>
          </a:p>
          <a:p>
            <a:r>
              <a:rPr lang="en-US" sz="2400" b="1" cap="all" dirty="0" smtClean="0">
                <a:latin typeface="Brandon Grotesque Regular"/>
                <a:cs typeface="Brandon Grotesque Regular"/>
              </a:rPr>
              <a:t>2-processing as plotting 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ENVIRONMENT</a:t>
            </a: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cap="all" dirty="0" smtClean="0">
              <a:solidFill>
                <a:schemeClr val="bg1">
                  <a:lumMod val="50000"/>
                </a:schemeClr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3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sourcing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</a:t>
            </a:r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, thinking DATA-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REP 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CODING AN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EXAMPLE together</a:t>
            </a:r>
          </a:p>
          <a:p>
            <a:r>
              <a:rPr lang="en-US" sz="2400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sz="2400" b="1" cap="all" dirty="0" smtClean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5-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SAME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DATA, alternate views/forms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236477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01180" y="1606968"/>
            <a:ext cx="7554936" cy="55399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PROCESSING: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Open </a:t>
            </a:r>
            <a:r>
              <a:rPr lang="en-US" sz="1200" b="1" dirty="0" smtClean="0">
                <a:latin typeface="Avenir 45 Book"/>
                <a:cs typeface="Avenir 45 Book"/>
              </a:rPr>
              <a:t>Processing</a:t>
            </a: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Interface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Menus/</a:t>
            </a:r>
            <a:r>
              <a:rPr lang="en-US" sz="1200" b="1" dirty="0" err="1" smtClean="0">
                <a:latin typeface="Avenir 45 Book"/>
                <a:cs typeface="Avenir 45 Book"/>
              </a:rPr>
              <a:t>SubMenus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Sample1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err="1" smtClean="0">
                <a:latin typeface="Avenir 45 Book"/>
                <a:cs typeface="Avenir 45 Book"/>
              </a:rPr>
              <a:t>P</a:t>
            </a:r>
            <a:r>
              <a:rPr lang="en-US" sz="1200" b="1" dirty="0" err="1" smtClean="0">
                <a:latin typeface="Avenir 45 Book"/>
                <a:cs typeface="Avenir 45 Book"/>
              </a:rPr>
              <a:t>de</a:t>
            </a:r>
            <a:r>
              <a:rPr lang="en-US" sz="1200" b="1" dirty="0" smtClean="0">
                <a:latin typeface="Avenir 45 Book"/>
                <a:cs typeface="Avenir 45 Book"/>
              </a:rPr>
              <a:t>/Application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Static/Active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Sample2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Primitive Shapes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Display Parameters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Loops/Interactions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Sample3 [311 file]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Built-in Table Functions</a:t>
            </a: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File Import/Export</a:t>
            </a:r>
          </a:p>
          <a:p>
            <a:pPr marL="171450" indent="-1714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5" name="Picture 4" descr="P_interfa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256631"/>
            <a:ext cx="3843704" cy="490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33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01180" y="1606968"/>
            <a:ext cx="7554936" cy="64633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INTERFACE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2_interface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265385"/>
            <a:ext cx="3843704" cy="48851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00757" y="2253299"/>
            <a:ext cx="2678084" cy="452431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MENUS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Handy </a:t>
            </a:r>
            <a:r>
              <a:rPr lang="en-US" sz="1200" b="1" dirty="0" smtClean="0">
                <a:latin typeface="Avenir 45 Book"/>
                <a:cs typeface="Avenir 45 Book"/>
              </a:rPr>
              <a:t>Options: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PROCESSING/PREF.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FILE/SKETCHBOOK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FILE/SAMPLES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EDIT/FORMAT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EDIT/COMMENT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SKETCH</a:t>
            </a:r>
            <a:r>
              <a:rPr lang="en-US" sz="1200" b="1" dirty="0" smtClean="0">
                <a:latin typeface="Avenir 45 Book"/>
                <a:cs typeface="Avenir 45 Book"/>
              </a:rPr>
              <a:t>/</a:t>
            </a:r>
          </a:p>
          <a:p>
            <a:pPr lvl="1"/>
            <a:r>
              <a:rPr lang="en-US" sz="1200" b="1" dirty="0" smtClean="0">
                <a:latin typeface="Avenir 45 Book"/>
                <a:cs typeface="Avenir 45 Book"/>
              </a:rPr>
              <a:t>IMPORT </a:t>
            </a:r>
            <a:r>
              <a:rPr lang="en-US" sz="1200" b="1" dirty="0" smtClean="0">
                <a:latin typeface="Avenir 45 Book"/>
                <a:cs typeface="Avenir 45 Book"/>
              </a:rPr>
              <a:t>LIBRARY</a:t>
            </a:r>
          </a:p>
          <a:p>
            <a:pPr lvl="1"/>
            <a:endParaRPr lang="en-US" sz="1200" b="1" dirty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TOOLS/CREATE FONT</a:t>
            </a: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TOOLS/COLOR SEL…</a:t>
            </a:r>
          </a:p>
          <a:p>
            <a:pPr lvl="1"/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00964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2_windows, frames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8336" y="1606968"/>
            <a:ext cx="2518085" cy="35086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PDE/APP  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Code input</a:t>
            </a:r>
            <a:endParaRPr lang="en-US" sz="1200" b="1" dirty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Application output</a:t>
            </a:r>
          </a:p>
          <a:p>
            <a:pPr marL="171450" indent="-1714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r>
              <a:rPr lang="en-US" sz="1200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	</a:t>
            </a:r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CODE SAMPLE1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Size/background (static ex.)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STATIC</a:t>
            </a:r>
            <a:r>
              <a:rPr lang="en-US" b="1" dirty="0">
                <a:latin typeface="Avenir 45 Book"/>
                <a:cs typeface="Avenir 45 Book"/>
              </a:rPr>
              <a:t>/DYNAMIC</a:t>
            </a: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“ + variable/</a:t>
            </a:r>
            <a:r>
              <a:rPr lang="en-US" sz="1200" b="1" dirty="0" err="1" smtClean="0">
                <a:latin typeface="Avenir 45 Book"/>
                <a:cs typeface="Avenir 45 Book"/>
              </a:rPr>
              <a:t>println</a:t>
            </a:r>
            <a:r>
              <a:rPr lang="en-US" sz="1200" b="1" dirty="0" smtClean="0">
                <a:latin typeface="Avenir 45 Book"/>
                <a:cs typeface="Avenir 45 Book"/>
              </a:rPr>
              <a:t> (dynamic)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“ + variable++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“ + local/global divisions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“ + redefinition, duplication</a:t>
            </a:r>
            <a:endParaRPr lang="en-US" sz="1200" b="1" dirty="0">
              <a:latin typeface="Avenir 45 Book"/>
              <a:cs typeface="Avenir 45 Book"/>
            </a:endParaRPr>
          </a:p>
        </p:txBody>
      </p:sp>
      <p:pic>
        <p:nvPicPr>
          <p:cNvPr id="2" name="Picture 1" descr="exampl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1" y="1492648"/>
            <a:ext cx="5985551" cy="45231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" y="3248526"/>
            <a:ext cx="2860842" cy="28608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64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2_shapes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8336" y="1606968"/>
            <a:ext cx="2518085" cy="29854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200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	</a:t>
            </a:r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CODE SAMPLE2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Point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Line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Rectangle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Ellipse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Triangle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Quad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Arc (&amp; radians)</a:t>
            </a:r>
          </a:p>
          <a:p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400" b="1" dirty="0" err="1" smtClean="0">
                <a:latin typeface="Avenir 45 Book"/>
                <a:cs typeface="Avenir 45 Book"/>
              </a:rPr>
              <a:t>shapeMode</a:t>
            </a:r>
            <a:r>
              <a:rPr lang="en-US" sz="1400" b="1" dirty="0" smtClean="0">
                <a:latin typeface="Avenir 45 Book"/>
                <a:cs typeface="Avenir 45 Book"/>
              </a:rPr>
              <a:t>(VALUE)</a:t>
            </a: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" y="3248526"/>
            <a:ext cx="2860842" cy="28608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7955" y="1606968"/>
            <a:ext cx="6600255" cy="57308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This will become the foundation for more complex</a:t>
            </a:r>
          </a:p>
          <a:p>
            <a:r>
              <a:rPr lang="en-US" b="1" dirty="0">
                <a:latin typeface="Avenir 45 Book"/>
                <a:cs typeface="Avenir 45 Book"/>
              </a:rPr>
              <a:t>g</a:t>
            </a:r>
            <a:r>
              <a:rPr lang="en-US" b="1" dirty="0" smtClean="0">
                <a:latin typeface="Avenir 45 Book"/>
                <a:cs typeface="Avenir 45 Book"/>
              </a:rPr>
              <a:t>raph-types and symbolization/display choices :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poin</a:t>
            </a:r>
            <a:r>
              <a:rPr lang="en-US" b="1" dirty="0" smtClean="0">
                <a:latin typeface="Avenir 45 Book"/>
                <a:cs typeface="Avenir 45 Book"/>
              </a:rPr>
              <a:t>t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b="1" dirty="0">
                <a:latin typeface="Avenir 45 Book"/>
                <a:cs typeface="Avenir 45 Book"/>
              </a:rPr>
              <a:t>( x, </a:t>
            </a:r>
            <a:r>
              <a:rPr lang="en-US" b="1" dirty="0" smtClean="0">
                <a:latin typeface="Avenir 45 Book"/>
                <a:cs typeface="Avenir 45 Book"/>
              </a:rPr>
              <a:t>y ); </a:t>
            </a:r>
            <a:r>
              <a:rPr lang="en-US" sz="1400" dirty="0" smtClean="0">
                <a:latin typeface="Avenir 45 Book"/>
                <a:cs typeface="Avenir 45 Book"/>
              </a:rPr>
              <a:t>point, size effected by </a:t>
            </a:r>
            <a:r>
              <a:rPr lang="en-US" sz="1400" dirty="0" err="1" smtClean="0">
                <a:latin typeface="Avenir 45 Book"/>
                <a:cs typeface="Avenir 45 Book"/>
              </a:rPr>
              <a:t>strokeWeight</a:t>
            </a:r>
            <a:r>
              <a:rPr lang="en-US" sz="1400" dirty="0" smtClean="0">
                <a:latin typeface="Avenir 45 Book"/>
                <a:cs typeface="Avenir 45 Book"/>
              </a:rPr>
              <a:t>() and stroke()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line ( x, y, x1, y1); </a:t>
            </a:r>
            <a:r>
              <a:rPr lang="en-US" sz="1400" dirty="0">
                <a:latin typeface="Avenir 45 Book"/>
                <a:cs typeface="Avenir 45 Book"/>
              </a:rPr>
              <a:t>line </a:t>
            </a:r>
          </a:p>
          <a:p>
            <a:pPr>
              <a:lnSpc>
                <a:spcPct val="130000"/>
              </a:lnSpc>
            </a:pPr>
            <a:r>
              <a:rPr lang="en-US" b="1" dirty="0" err="1" smtClean="0">
                <a:latin typeface="Avenir 45 Book"/>
                <a:cs typeface="Avenir 45 Book"/>
              </a:rPr>
              <a:t>rect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b="1" dirty="0">
                <a:latin typeface="Avenir 45 Book"/>
                <a:cs typeface="Avenir 45 Book"/>
              </a:rPr>
              <a:t>( x, y, width, height);  </a:t>
            </a:r>
            <a:r>
              <a:rPr lang="en-US" sz="1400" dirty="0">
                <a:latin typeface="Avenir 45 Book"/>
                <a:cs typeface="Avenir 45 Book"/>
              </a:rPr>
              <a:t>rectangle, default upper left 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ellipse ( x, y, diameter, diameter);  </a:t>
            </a:r>
            <a:r>
              <a:rPr lang="en-US" sz="1400" dirty="0">
                <a:latin typeface="Avenir 45 Book"/>
                <a:cs typeface="Avenir 45 Book"/>
              </a:rPr>
              <a:t>ellipse, default centered 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triangle </a:t>
            </a:r>
            <a:r>
              <a:rPr lang="en-US" b="1" dirty="0">
                <a:latin typeface="Avenir 45 Book"/>
                <a:cs typeface="Avenir 45 Book"/>
              </a:rPr>
              <a:t>( x, y, x1, </a:t>
            </a:r>
            <a:r>
              <a:rPr lang="en-US" b="1" dirty="0" smtClean="0">
                <a:latin typeface="Avenir 45 Book"/>
                <a:cs typeface="Avenir 45 Book"/>
              </a:rPr>
              <a:t>y1</a:t>
            </a:r>
            <a:r>
              <a:rPr lang="en-US" b="1" dirty="0">
                <a:latin typeface="Avenir 45 Book"/>
                <a:cs typeface="Avenir 45 Book"/>
              </a:rPr>
              <a:t>, </a:t>
            </a:r>
            <a:r>
              <a:rPr lang="en-US" b="1" dirty="0" smtClean="0">
                <a:latin typeface="Avenir 45 Book"/>
                <a:cs typeface="Avenir 45 Book"/>
              </a:rPr>
              <a:t>x2, y2); </a:t>
            </a:r>
            <a:r>
              <a:rPr lang="en-US" sz="1400" dirty="0" smtClean="0">
                <a:latin typeface="Avenir 45 Book"/>
                <a:cs typeface="Avenir 45 Book"/>
              </a:rPr>
              <a:t>triangle defined by 3 points</a:t>
            </a: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quad </a:t>
            </a:r>
            <a:r>
              <a:rPr lang="en-US" b="1" dirty="0">
                <a:latin typeface="Avenir 45 Book"/>
                <a:cs typeface="Avenir 45 Book"/>
              </a:rPr>
              <a:t>( x, y, x1, y1, x2, </a:t>
            </a:r>
            <a:r>
              <a:rPr lang="en-US" b="1" dirty="0" smtClean="0">
                <a:latin typeface="Avenir 45 Book"/>
                <a:cs typeface="Avenir 45 Book"/>
              </a:rPr>
              <a:t>y2, x3, y3); </a:t>
            </a:r>
            <a:r>
              <a:rPr lang="en-US" sz="1400" dirty="0" smtClean="0">
                <a:latin typeface="Avenir 45 Book"/>
                <a:cs typeface="Avenir 45 Book"/>
              </a:rPr>
              <a:t>quadrilateral defined by 4 points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arc </a:t>
            </a:r>
            <a:r>
              <a:rPr lang="en-US" b="1" dirty="0">
                <a:latin typeface="Avenir 45 Book"/>
                <a:cs typeface="Avenir 45 Book"/>
              </a:rPr>
              <a:t>( x, y, diameter, diameter</a:t>
            </a:r>
            <a:r>
              <a:rPr lang="en-US" b="1" dirty="0" smtClean="0">
                <a:latin typeface="Avenir 45 Book"/>
                <a:cs typeface="Avenir 45 Book"/>
              </a:rPr>
              <a:t>, start radians, stop radians, mode)</a:t>
            </a:r>
            <a:r>
              <a:rPr lang="en-US" b="1" dirty="0">
                <a:latin typeface="Avenir 45 Book"/>
                <a:cs typeface="Avenir 45 Book"/>
              </a:rPr>
              <a:t>; </a:t>
            </a:r>
            <a:r>
              <a:rPr lang="en-US" sz="1400" dirty="0" smtClean="0">
                <a:latin typeface="Avenir 45 Book"/>
                <a:cs typeface="Avenir 45 Book"/>
              </a:rPr>
              <a:t>an arc defined by center, diameter, start &amp; stop angles, and edge modes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83641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2_display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8336" y="1606968"/>
            <a:ext cx="2518085" cy="27699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200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	</a:t>
            </a:r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CODE SAMPLE2b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Shape &amp; vertices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s</a:t>
            </a:r>
            <a:r>
              <a:rPr lang="en-US" sz="1200" b="1" dirty="0" smtClean="0">
                <a:latin typeface="Avenir 45 Book"/>
                <a:cs typeface="Avenir 45 Book"/>
              </a:rPr>
              <a:t>troke();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err="1" smtClean="0">
                <a:latin typeface="Avenir 45 Book"/>
                <a:cs typeface="Avenir 45 Book"/>
              </a:rPr>
              <a:t>strokeWeight</a:t>
            </a:r>
            <a:r>
              <a:rPr lang="en-US" sz="1200" b="1" dirty="0" smtClean="0">
                <a:latin typeface="Avenir 45 Book"/>
                <a:cs typeface="Avenir 45 Book"/>
              </a:rPr>
              <a:t>();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err="1" smtClean="0">
                <a:latin typeface="Avenir 45 Book"/>
                <a:cs typeface="Avenir 45 Book"/>
              </a:rPr>
              <a:t>noStroke</a:t>
            </a:r>
            <a:r>
              <a:rPr lang="en-US" sz="1200" b="1" dirty="0" smtClean="0">
                <a:latin typeface="Avenir 45 Book"/>
                <a:cs typeface="Avenir 45 Book"/>
              </a:rPr>
              <a:t>();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f</a:t>
            </a:r>
            <a:r>
              <a:rPr lang="en-US" sz="1200" b="1" dirty="0" smtClean="0">
                <a:latin typeface="Avenir 45 Book"/>
                <a:cs typeface="Avenir 45 Book"/>
              </a:rPr>
              <a:t>ill();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err="1" smtClean="0">
                <a:latin typeface="Avenir 45 Book"/>
                <a:cs typeface="Avenir 45 Book"/>
              </a:rPr>
              <a:t>noFill</a:t>
            </a:r>
            <a:r>
              <a:rPr lang="en-US" sz="1200" b="1" dirty="0" smtClean="0">
                <a:latin typeface="Avenir 45 Book"/>
                <a:cs typeface="Avenir 45 Book"/>
              </a:rPr>
              <a:t>();</a:t>
            </a: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" y="3248526"/>
            <a:ext cx="2860842" cy="28608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7955" y="1633391"/>
            <a:ext cx="6600255" cy="437042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This will become the foundation for more complex</a:t>
            </a:r>
          </a:p>
          <a:p>
            <a:r>
              <a:rPr lang="en-US" b="1" dirty="0">
                <a:latin typeface="Avenir 45 Book"/>
                <a:cs typeface="Avenir 45 Book"/>
              </a:rPr>
              <a:t>g</a:t>
            </a:r>
            <a:r>
              <a:rPr lang="en-US" b="1" dirty="0" smtClean="0">
                <a:latin typeface="Avenir 45 Book"/>
                <a:cs typeface="Avenir 45 Book"/>
              </a:rPr>
              <a:t>raph-types and symbolization/display choices :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err="1">
                <a:latin typeface="Avenir 45 Book"/>
                <a:cs typeface="Avenir 45 Book"/>
              </a:rPr>
              <a:t>beginShape</a:t>
            </a:r>
            <a:r>
              <a:rPr lang="en-US" b="1" dirty="0" smtClean="0">
                <a:latin typeface="Avenir 45 Book"/>
                <a:cs typeface="Avenir 45 Book"/>
              </a:rPr>
              <a:t>(TYPE)</a:t>
            </a:r>
            <a:r>
              <a:rPr lang="en-US" b="1" dirty="0">
                <a:latin typeface="Avenir 45 Book"/>
                <a:cs typeface="Avenir 45 Book"/>
              </a:rPr>
              <a:t>; </a:t>
            </a:r>
            <a:r>
              <a:rPr lang="en-US" sz="1400" dirty="0" smtClean="0">
                <a:latin typeface="Avenir 45 Book"/>
                <a:cs typeface="Avenir 45 Book"/>
              </a:rPr>
              <a:t>point, line, image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vertex(x, y); </a:t>
            </a:r>
            <a:r>
              <a:rPr lang="en-US" sz="1400" dirty="0" smtClean="0">
                <a:latin typeface="Avenir 45 Book"/>
                <a:cs typeface="Avenir 45 Book"/>
              </a:rPr>
              <a:t>//repeat per vertex</a:t>
            </a:r>
          </a:p>
          <a:p>
            <a:pPr>
              <a:lnSpc>
                <a:spcPct val="130000"/>
              </a:lnSpc>
            </a:pPr>
            <a:r>
              <a:rPr lang="en-US" b="1" dirty="0" err="1" smtClean="0">
                <a:latin typeface="Avenir 45 Book"/>
                <a:cs typeface="Avenir 45 Book"/>
              </a:rPr>
              <a:t>endShape</a:t>
            </a:r>
            <a:r>
              <a:rPr lang="en-US" b="1" dirty="0">
                <a:latin typeface="Avenir 45 Book"/>
                <a:cs typeface="Avenir 45 Book"/>
              </a:rPr>
              <a:t>()</a:t>
            </a:r>
            <a:r>
              <a:rPr lang="en-US" b="1" dirty="0" smtClean="0">
                <a:latin typeface="Avenir 45 Book"/>
                <a:cs typeface="Avenir 45 Book"/>
              </a:rPr>
              <a:t>; </a:t>
            </a:r>
            <a:r>
              <a:rPr lang="en-US" sz="1400" dirty="0" smtClean="0">
                <a:latin typeface="Avenir 45 Book"/>
                <a:cs typeface="Avenir 45 Book"/>
              </a:rPr>
              <a:t>allow complex forms to be drawn from point information</a:t>
            </a: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stroke (r, g, b, alpha)</a:t>
            </a:r>
            <a:r>
              <a:rPr lang="en-US" b="1" dirty="0">
                <a:latin typeface="Avenir 45 Book"/>
                <a:cs typeface="Avenir 45 Book"/>
              </a:rPr>
              <a:t>; </a:t>
            </a:r>
            <a:r>
              <a:rPr lang="en-US" sz="1400" dirty="0" smtClean="0">
                <a:latin typeface="Avenir 45 Book"/>
                <a:cs typeface="Avenir 45 Book"/>
              </a:rPr>
              <a:t>color of stroke		</a:t>
            </a:r>
            <a:r>
              <a:rPr lang="en-US" b="1" dirty="0" err="1" smtClean="0">
                <a:latin typeface="Avenir 45 Book"/>
                <a:cs typeface="Avenir 45 Book"/>
              </a:rPr>
              <a:t>noStroke</a:t>
            </a:r>
            <a:r>
              <a:rPr lang="en-US" b="1" dirty="0" smtClean="0">
                <a:latin typeface="Avenir 45 Book"/>
                <a:cs typeface="Avenir 45 Book"/>
              </a:rPr>
              <a:t>(); 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err="1" smtClean="0">
                <a:latin typeface="Avenir 45 Book"/>
                <a:cs typeface="Avenir 45 Book"/>
              </a:rPr>
              <a:t>strokeWeight</a:t>
            </a:r>
            <a:r>
              <a:rPr lang="en-US" b="1" dirty="0" smtClean="0">
                <a:latin typeface="Avenir 45 Book"/>
                <a:cs typeface="Avenir 45 Book"/>
              </a:rPr>
              <a:t> (width in pixels);  </a:t>
            </a:r>
            <a:r>
              <a:rPr lang="en-US" sz="1400" dirty="0" smtClean="0">
                <a:latin typeface="Avenir 45 Book"/>
                <a:cs typeface="Avenir 45 Book"/>
              </a:rPr>
              <a:t>stroke thickness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fill </a:t>
            </a:r>
            <a:r>
              <a:rPr lang="en-US" b="1" dirty="0">
                <a:latin typeface="Avenir 45 Book"/>
                <a:cs typeface="Avenir 45 Book"/>
              </a:rPr>
              <a:t>(r, g, b, alpha); </a:t>
            </a:r>
            <a:r>
              <a:rPr lang="en-US" sz="1400" dirty="0">
                <a:latin typeface="Avenir 45 Book"/>
                <a:cs typeface="Avenir 45 Book"/>
              </a:rPr>
              <a:t>color of </a:t>
            </a:r>
            <a:r>
              <a:rPr lang="en-US" sz="1400" dirty="0" smtClean="0">
                <a:latin typeface="Avenir 45 Book"/>
                <a:cs typeface="Avenir 45 Book"/>
              </a:rPr>
              <a:t>fill	</a:t>
            </a:r>
            <a:r>
              <a:rPr lang="en-US" sz="1100" dirty="0">
                <a:latin typeface="Avenir 45 Book"/>
                <a:cs typeface="Avenir 45 Book"/>
              </a:rPr>
              <a:t>		</a:t>
            </a:r>
            <a:r>
              <a:rPr lang="en-US" sz="1100" dirty="0" smtClean="0">
                <a:latin typeface="Avenir 45 Book"/>
                <a:cs typeface="Avenir 45 Book"/>
              </a:rPr>
              <a:t>		</a:t>
            </a:r>
            <a:r>
              <a:rPr lang="en-US" b="1" dirty="0" err="1" smtClean="0">
                <a:latin typeface="Avenir 45 Book"/>
                <a:cs typeface="Avenir 45 Book"/>
              </a:rPr>
              <a:t>noFill</a:t>
            </a:r>
            <a:r>
              <a:rPr lang="en-US" b="1" dirty="0" smtClean="0">
                <a:latin typeface="Avenir 45 Book"/>
                <a:cs typeface="Avenir 45 Book"/>
              </a:rPr>
              <a:t>(</a:t>
            </a:r>
            <a:r>
              <a:rPr lang="en-US" b="1" dirty="0">
                <a:latin typeface="Avenir 45 Book"/>
                <a:cs typeface="Avenir 45 Book"/>
              </a:rPr>
              <a:t>); </a:t>
            </a: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003410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2_loops/interactions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78336" y="1606968"/>
            <a:ext cx="2518085" cy="20313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200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	</a:t>
            </a:r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CODE SAMPLE2c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Loops</a:t>
            </a:r>
          </a:p>
          <a:p>
            <a:pPr marL="285750" indent="-2857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Mouse &amp; Keyboard Interaction</a:t>
            </a:r>
          </a:p>
          <a:p>
            <a:pPr marL="285750" indent="-2857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" y="3248526"/>
            <a:ext cx="2860842" cy="28608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7954" y="1633391"/>
            <a:ext cx="8552045" cy="47459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These will become the foundation for reading through </a:t>
            </a:r>
          </a:p>
          <a:p>
            <a:r>
              <a:rPr lang="en-US" b="1" dirty="0" smtClean="0">
                <a:latin typeface="Avenir 45 Book"/>
                <a:cs typeface="Avenir 45 Book"/>
              </a:rPr>
              <a:t>data</a:t>
            </a:r>
            <a:r>
              <a:rPr lang="en-US" b="1" dirty="0" smtClean="0">
                <a:latin typeface="Avenir 45 Book"/>
                <a:cs typeface="Avenir 45 Book"/>
              </a:rPr>
              <a:t> and enabling both drawing exports and user input: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i</a:t>
            </a:r>
            <a:r>
              <a:rPr lang="en-US" b="1" dirty="0" smtClean="0">
                <a:latin typeface="Avenir 45 Book"/>
                <a:cs typeface="Avenir 45 Book"/>
              </a:rPr>
              <a:t>f (</a:t>
            </a:r>
            <a:r>
              <a:rPr lang="en-US" b="1" dirty="0" err="1" smtClean="0">
                <a:latin typeface="Avenir 45 Book"/>
                <a:cs typeface="Avenir 45 Book"/>
              </a:rPr>
              <a:t>int</a:t>
            </a:r>
            <a:r>
              <a:rPr lang="en-US" b="1" dirty="0" smtClean="0">
                <a:latin typeface="Avenir 45 Book"/>
                <a:cs typeface="Avenir 45 Book"/>
              </a:rPr>
              <a:t> x=0; x=</a:t>
            </a:r>
            <a:r>
              <a:rPr lang="en-US" b="1" dirty="0" err="1" smtClean="0">
                <a:latin typeface="Avenir 45 Book"/>
                <a:cs typeface="Avenir 45 Book"/>
              </a:rPr>
              <a:t>maxValue</a:t>
            </a:r>
            <a:r>
              <a:rPr lang="en-US" b="1" dirty="0" smtClean="0">
                <a:latin typeface="Avenir 45 Book"/>
                <a:cs typeface="Avenir 45 Book"/>
              </a:rPr>
              <a:t>; x++){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	actions to be repeated using x values;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}	</a:t>
            </a:r>
            <a:r>
              <a:rPr lang="en-US" sz="1400" dirty="0" smtClean="0">
                <a:latin typeface="Avenir 45 Book"/>
                <a:cs typeface="Avenir 45 Book"/>
              </a:rPr>
              <a:t>loops repeat specified action </a:t>
            </a:r>
            <a:r>
              <a:rPr lang="en-US" sz="1400" dirty="0" err="1" smtClean="0">
                <a:latin typeface="Avenir 45 Book"/>
                <a:cs typeface="Avenir 45 Book"/>
              </a:rPr>
              <a:t>maxValue</a:t>
            </a:r>
            <a:r>
              <a:rPr lang="en-US" sz="1400" dirty="0" smtClean="0">
                <a:latin typeface="Avenir 45 Book"/>
                <a:cs typeface="Avenir 45 Book"/>
              </a:rPr>
              <a:t> number of times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400" dirty="0" smtClean="0">
                <a:latin typeface="Avenir 45 Book"/>
                <a:cs typeface="Avenir 45 Book"/>
              </a:rPr>
              <a:t>nested loops can allow cycling through x positions, y positions, and row or columns in a table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sz="1400" dirty="0" smtClean="0">
                <a:latin typeface="Avenir 45 Book"/>
                <a:cs typeface="Avenir 45 Book"/>
              </a:rPr>
              <a:t>see also table specific functions for iteration:</a:t>
            </a:r>
          </a:p>
          <a:p>
            <a:pPr marL="1657350" lvl="3" indent="-285750">
              <a:lnSpc>
                <a:spcPct val="130000"/>
              </a:lnSpc>
              <a:buFont typeface="Arial"/>
              <a:buChar char="•"/>
            </a:pPr>
            <a:r>
              <a:rPr lang="en-US" sz="1400" dirty="0" smtClean="0">
                <a:latin typeface="Avenir 45 Book"/>
                <a:cs typeface="Avenir 45 Book"/>
              </a:rPr>
              <a:t>for </a:t>
            </a:r>
            <a:r>
              <a:rPr lang="en-US" sz="1400" dirty="0">
                <a:latin typeface="Avenir 45 Book"/>
                <a:cs typeface="Avenir 45 Book"/>
              </a:rPr>
              <a:t>(</a:t>
            </a:r>
            <a:r>
              <a:rPr lang="en-US" sz="1400" dirty="0" err="1">
                <a:latin typeface="Avenir 45 Book"/>
                <a:cs typeface="Avenir 45 Book"/>
              </a:rPr>
              <a:t>TableRow</a:t>
            </a:r>
            <a:r>
              <a:rPr lang="en-US" sz="1400" dirty="0">
                <a:latin typeface="Avenir 45 Book"/>
                <a:cs typeface="Avenir 45 Book"/>
              </a:rPr>
              <a:t> row : </a:t>
            </a:r>
            <a:r>
              <a:rPr lang="en-US" sz="1400" dirty="0" err="1">
                <a:latin typeface="Avenir 45 Book"/>
                <a:cs typeface="Avenir 45 Book"/>
              </a:rPr>
              <a:t>table.findRows</a:t>
            </a:r>
            <a:r>
              <a:rPr lang="en-US" sz="1400" dirty="0" smtClean="0">
                <a:latin typeface="Avenir 45 Book"/>
                <a:cs typeface="Avenir 45 Book"/>
              </a:rPr>
              <a:t>(value, column)</a:t>
            </a:r>
            <a:r>
              <a:rPr lang="en-US" sz="1400" dirty="0">
                <a:latin typeface="Avenir 45 Book"/>
                <a:cs typeface="Avenir 45 Book"/>
              </a:rPr>
              <a:t>) </a:t>
            </a:r>
            <a:r>
              <a:rPr lang="en-US" sz="1400" dirty="0" smtClean="0">
                <a:latin typeface="Avenir 45 Book"/>
                <a:cs typeface="Avenir 45 Book"/>
              </a:rPr>
              <a:t>{ }</a:t>
            </a: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err="1" smtClean="0">
                <a:latin typeface="Avenir 45 Book"/>
                <a:cs typeface="Avenir 45 Book"/>
              </a:rPr>
              <a:t>mouseX</a:t>
            </a:r>
            <a:r>
              <a:rPr lang="en-US" b="1" dirty="0" smtClean="0">
                <a:latin typeface="Avenir 45 Book"/>
                <a:cs typeface="Avenir 45 Book"/>
              </a:rPr>
              <a:t>, </a:t>
            </a:r>
            <a:r>
              <a:rPr lang="en-US" b="1" dirty="0" err="1" smtClean="0">
                <a:latin typeface="Avenir 45 Book"/>
                <a:cs typeface="Avenir 45 Book"/>
              </a:rPr>
              <a:t>mouseY</a:t>
            </a:r>
            <a:r>
              <a:rPr lang="en-US" b="1" dirty="0" smtClean="0">
                <a:latin typeface="Avenir 45 Book"/>
                <a:cs typeface="Avenir 45 Book"/>
              </a:rPr>
              <a:t>, </a:t>
            </a:r>
            <a:r>
              <a:rPr lang="en-US" b="1" dirty="0" err="1" smtClean="0">
                <a:latin typeface="Avenir 45 Book"/>
                <a:cs typeface="Avenir 45 Book"/>
              </a:rPr>
              <a:t>pmouseX</a:t>
            </a:r>
            <a:r>
              <a:rPr lang="en-US" b="1" dirty="0" smtClean="0">
                <a:latin typeface="Avenir 45 Book"/>
                <a:cs typeface="Avenir 45 Book"/>
              </a:rPr>
              <a:t>, void </a:t>
            </a:r>
            <a:r>
              <a:rPr lang="en-US" b="1" dirty="0" err="1" smtClean="0">
                <a:latin typeface="Avenir 45 Book"/>
                <a:cs typeface="Avenir 45 Book"/>
              </a:rPr>
              <a:t>mousePressed</a:t>
            </a:r>
            <a:r>
              <a:rPr lang="en-US" b="1" dirty="0" smtClean="0">
                <a:latin typeface="Avenir 45 Book"/>
                <a:cs typeface="Avenir 45 Book"/>
              </a:rPr>
              <a:t>(){ }, </a:t>
            </a:r>
            <a:r>
              <a:rPr lang="en-US" b="1" dirty="0">
                <a:latin typeface="Avenir 45 Book"/>
                <a:cs typeface="Avenir 45 Book"/>
              </a:rPr>
              <a:t>if (</a:t>
            </a:r>
            <a:r>
              <a:rPr lang="en-US" b="1" dirty="0" err="1">
                <a:latin typeface="Avenir 45 Book"/>
                <a:cs typeface="Avenir 45 Book"/>
              </a:rPr>
              <a:t>mousePressed</a:t>
            </a:r>
            <a:r>
              <a:rPr lang="en-US" b="1" dirty="0">
                <a:latin typeface="Avenir 45 Book"/>
                <a:cs typeface="Avenir 45 Book"/>
              </a:rPr>
              <a:t> == true) </a:t>
            </a:r>
            <a:r>
              <a:rPr lang="en-US" b="1" dirty="0" smtClean="0">
                <a:latin typeface="Avenir 45 Book"/>
                <a:cs typeface="Avenir 45 Book"/>
              </a:rPr>
              <a:t>{ } : 	</a:t>
            </a:r>
            <a:r>
              <a:rPr lang="en-US" sz="1400" dirty="0" smtClean="0">
                <a:latin typeface="Avenir 45 Book"/>
                <a:cs typeface="Avenir 45 Book"/>
              </a:rPr>
              <a:t>mouse interactions are built into processing that return variables, act as if-tests, and act as functions</a:t>
            </a: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void </a:t>
            </a:r>
            <a:r>
              <a:rPr lang="en-US" b="1" dirty="0" err="1" smtClean="0">
                <a:latin typeface="Avenir 45 Book"/>
                <a:cs typeface="Avenir 45 Book"/>
              </a:rPr>
              <a:t>keyPressed</a:t>
            </a:r>
            <a:r>
              <a:rPr lang="en-US" b="1" dirty="0">
                <a:latin typeface="Avenir 45 Book"/>
                <a:cs typeface="Avenir 45 Book"/>
              </a:rPr>
              <a:t>(){ }, if </a:t>
            </a:r>
            <a:r>
              <a:rPr lang="en-US" b="1" dirty="0" smtClean="0">
                <a:latin typeface="Avenir 45 Book"/>
                <a:cs typeface="Avenir 45 Book"/>
              </a:rPr>
              <a:t>(</a:t>
            </a:r>
            <a:r>
              <a:rPr lang="en-US" b="1" dirty="0" err="1" smtClean="0">
                <a:latin typeface="Avenir 45 Book"/>
                <a:cs typeface="Avenir 45 Book"/>
              </a:rPr>
              <a:t>keyPressed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b="1" dirty="0">
                <a:latin typeface="Avenir 45 Book"/>
                <a:cs typeface="Avenir 45 Book"/>
              </a:rPr>
              <a:t>== </a:t>
            </a:r>
            <a:r>
              <a:rPr lang="en-US" b="1" dirty="0" smtClean="0">
                <a:latin typeface="Avenir 45 Book"/>
                <a:cs typeface="Avenir 45 Book"/>
              </a:rPr>
              <a:t>‘a’) { } </a:t>
            </a:r>
            <a:r>
              <a:rPr lang="en-US" b="1" dirty="0">
                <a:latin typeface="Avenir 45 Book"/>
                <a:cs typeface="Avenir 45 Book"/>
              </a:rPr>
              <a:t>etc.: 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dirty="0" smtClean="0">
                <a:latin typeface="Avenir 45 Book"/>
                <a:cs typeface="Avenir 45 Book"/>
              </a:rPr>
              <a:t>key </a:t>
            </a:r>
            <a:r>
              <a:rPr lang="en-US" sz="1200" dirty="0">
                <a:latin typeface="Avenir 45 Book"/>
                <a:cs typeface="Avenir 45 Book"/>
              </a:rPr>
              <a:t>interactions are built into processing that return variables, act as if-tests, and act as functions</a:t>
            </a:r>
          </a:p>
          <a:p>
            <a:pPr>
              <a:lnSpc>
                <a:spcPct val="130000"/>
              </a:lnSpc>
            </a:pPr>
            <a:endParaRPr lang="en-US" sz="1200" b="1" dirty="0"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1166784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3" name="Picture 2" descr="wind_isaac_stor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756945"/>
            <a:ext cx="6350000" cy="4025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01180" y="1606968"/>
            <a:ext cx="7554936" cy="2154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400" b="1" dirty="0">
                <a:latin typeface="Avenir 45 Book"/>
                <a:cs typeface="Avenir 45 Book"/>
              </a:rPr>
              <a:t>http://</a:t>
            </a:r>
            <a:r>
              <a:rPr lang="en-US" sz="1400" b="1" dirty="0" err="1">
                <a:latin typeface="Avenir 45 Book"/>
                <a:cs typeface="Avenir 45 Book"/>
              </a:rPr>
              <a:t>hint.fm</a:t>
            </a:r>
            <a:r>
              <a:rPr lang="en-US" sz="1400" b="1" dirty="0">
                <a:latin typeface="Avenir 45 Book"/>
                <a:cs typeface="Avenir 45 Book"/>
              </a:rPr>
              <a:t>/wind</a:t>
            </a:r>
            <a:r>
              <a:rPr lang="en-US" sz="1400" b="1" dirty="0" smtClean="0">
                <a:latin typeface="Avenir 45 Book"/>
                <a:cs typeface="Avenir 45 Book"/>
              </a:rPr>
              <a:t>/</a:t>
            </a:r>
            <a:endParaRPr lang="en-US" sz="1200" b="1" dirty="0"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15007063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2_tables-reading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01180" y="1606968"/>
            <a:ext cx="2518085" cy="29546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SAMPLE3a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[311 sample: Barking Dog]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Declaring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Loading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Reading</a:t>
            </a:r>
          </a:p>
          <a:p>
            <a:pPr lvl="2"/>
            <a:r>
              <a:rPr lang="en-US" sz="1200" b="1" dirty="0" smtClean="0">
                <a:latin typeface="Avenir 45 Book"/>
                <a:cs typeface="Avenir 45 Book"/>
              </a:rPr>
              <a:t> (no rotation)</a:t>
            </a: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7955" y="1633391"/>
            <a:ext cx="5998677" cy="422423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Let’s make a simple, familiar graphic</a:t>
            </a:r>
            <a:r>
              <a:rPr lang="en-US" b="1" dirty="0" smtClean="0">
                <a:latin typeface="Avenir 45 Book"/>
                <a:cs typeface="Avenir 45 Book"/>
              </a:rPr>
              <a:t>: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Find all the </a:t>
            </a:r>
            <a:r>
              <a:rPr lang="en-US" b="1" dirty="0">
                <a:latin typeface="Avenir 45 Book"/>
                <a:cs typeface="Avenir 45 Book"/>
              </a:rPr>
              <a:t>T</a:t>
            </a:r>
            <a:r>
              <a:rPr lang="en-US" b="1" dirty="0" smtClean="0">
                <a:latin typeface="Avenir 45 Book"/>
                <a:cs typeface="Avenir 45 Book"/>
              </a:rPr>
              <a:t>able functions, listed on </a:t>
            </a:r>
            <a:r>
              <a:rPr lang="en-US" b="1" dirty="0" err="1" smtClean="0">
                <a:latin typeface="Avenir 45 Book"/>
                <a:cs typeface="Avenir 45 Book"/>
              </a:rPr>
              <a:t>processing.org</a:t>
            </a:r>
            <a:r>
              <a:rPr lang="en-US" b="1" dirty="0" smtClean="0">
                <a:latin typeface="Avenir 45 Book"/>
                <a:cs typeface="Avenir 45 Book"/>
              </a:rPr>
              <a:t>: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b="1" dirty="0">
                <a:latin typeface="Avenir 45 Book"/>
                <a:cs typeface="Avenir 45 Book"/>
                <a:hlinkClick r:id="rId3"/>
              </a:rPr>
              <a:t>http://processing.org/reference/</a:t>
            </a:r>
            <a:r>
              <a:rPr lang="en-US" b="1" dirty="0" smtClean="0">
                <a:latin typeface="Avenir 45 Book"/>
                <a:cs typeface="Avenir 45 Book"/>
                <a:hlinkClick r:id="rId3"/>
              </a:rPr>
              <a:t>Table.html</a:t>
            </a:r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b="1" dirty="0">
                <a:latin typeface="Avenir 45 Book"/>
                <a:cs typeface="Avenir 45 Book"/>
                <a:hlinkClick r:id="rId4"/>
              </a:rPr>
              <a:t>http://processing.org/reference/javadoc/core/processing/data/</a:t>
            </a:r>
            <a:r>
              <a:rPr lang="en-US" b="1" dirty="0" smtClean="0">
                <a:latin typeface="Avenir 45 Book"/>
                <a:cs typeface="Avenir 45 Book"/>
                <a:hlinkClick r:id="rId4"/>
              </a:rPr>
              <a:t>Table.html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related functions are under the heading “Composite” on reference</a:t>
            </a:r>
            <a:endParaRPr lang="en-US" sz="1400" dirty="0">
              <a:latin typeface="Avenir 45 Book"/>
              <a:cs typeface="Avenir 45 Book"/>
            </a:endParaRPr>
          </a:p>
        </p:txBody>
      </p:sp>
      <p:pic>
        <p:nvPicPr>
          <p:cNvPr id="12" name="Picture 11" descr="nyc_noisemap_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2" t="53445" r="3302" b="32350"/>
          <a:stretch/>
        </p:blipFill>
        <p:spPr>
          <a:xfrm>
            <a:off x="337956" y="1492668"/>
            <a:ext cx="6291444" cy="2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214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2_table-conditionals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01180" y="1606968"/>
            <a:ext cx="2518085" cy="424731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SAMPLE3b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[311 sample: Barking Dog]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Declaring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Loading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Plotting</a:t>
            </a:r>
          </a:p>
          <a:p>
            <a:pPr lvl="2"/>
            <a:r>
              <a:rPr lang="en-US" sz="1200" b="1" dirty="0" smtClean="0">
                <a:latin typeface="Avenir 45 Book"/>
                <a:cs typeface="Avenir 45 Book"/>
              </a:rPr>
              <a:t> (no rotation)</a:t>
            </a:r>
          </a:p>
          <a:p>
            <a:pPr lvl="1"/>
            <a:endParaRPr lang="en-US" sz="1200" b="1" dirty="0">
              <a:latin typeface="Avenir 45 Book"/>
              <a:cs typeface="Avenir 45 Book"/>
            </a:endParaRPr>
          </a:p>
          <a:p>
            <a:pPr lvl="1"/>
            <a:r>
              <a:rPr lang="en-US" sz="1200" b="1" dirty="0" smtClean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</a:t>
            </a:r>
            <a:r>
              <a:rPr lang="en-US" sz="1200" b="1" dirty="0" err="1" smtClean="0">
                <a:latin typeface="Avenir 45 Book"/>
                <a:cs typeface="Avenir 45 Book"/>
              </a:rPr>
              <a:t>Boro</a:t>
            </a:r>
            <a:r>
              <a:rPr lang="en-US" sz="1200" b="1" dirty="0" smtClean="0">
                <a:latin typeface="Avenir 45 Book"/>
                <a:cs typeface="Avenir 45 Book"/>
              </a:rPr>
              <a:t>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(Dog)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Selection number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Re-Plotting</a:t>
            </a:r>
            <a:endParaRPr lang="en-US" sz="1200" b="1" dirty="0">
              <a:latin typeface="Avenir 45 Book"/>
              <a:cs typeface="Avenir 45 Book"/>
            </a:endParaRPr>
          </a:p>
          <a:p>
            <a:pPr lvl="2"/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414176"/>
            <a:ext cx="5768726" cy="46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44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2_table-symbol by count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01180" y="1606968"/>
            <a:ext cx="2518085" cy="37856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SAMPLE3c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[311 sample: Barking Dog]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Declaring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Loading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Plotting</a:t>
            </a:r>
          </a:p>
          <a:p>
            <a:pPr lvl="2"/>
            <a:r>
              <a:rPr lang="en-US" sz="1200" b="1" dirty="0" smtClean="0">
                <a:latin typeface="Avenir 45 Book"/>
                <a:cs typeface="Avenir 45 Book"/>
              </a:rPr>
              <a:t> (no rotation)</a:t>
            </a:r>
          </a:p>
          <a:p>
            <a:pPr lvl="1"/>
            <a:endParaRPr lang="en-US" sz="1200" b="1" dirty="0">
              <a:latin typeface="Avenir 45 Book"/>
              <a:cs typeface="Avenir 45 Book"/>
            </a:endParaRPr>
          </a:p>
          <a:p>
            <a:pPr lvl="1"/>
            <a:r>
              <a:rPr lang="en-US" sz="1200" b="1" dirty="0" smtClean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</a:t>
            </a:r>
            <a:r>
              <a:rPr lang="en-US" sz="1200" b="1" dirty="0" err="1" smtClean="0">
                <a:latin typeface="Avenir 45 Book"/>
                <a:cs typeface="Avenir 45 Book"/>
              </a:rPr>
              <a:t>Boro</a:t>
            </a:r>
            <a:r>
              <a:rPr lang="en-US" sz="1200" b="1" dirty="0" smtClean="0">
                <a:latin typeface="Avenir 45 Book"/>
                <a:cs typeface="Avenir 45 Book"/>
              </a:rPr>
              <a:t>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(Dog)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Selection number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Re-Plotting</a:t>
            </a:r>
          </a:p>
          <a:p>
            <a:pPr marL="628650" lvl="1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lvl="1"/>
            <a:r>
              <a:rPr lang="en-US" sz="1200" b="1" dirty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Counts</a:t>
            </a:r>
            <a:r>
              <a:rPr lang="en-US" sz="1200" b="1" dirty="0">
                <a:latin typeface="Avenir 45 Book"/>
                <a:cs typeface="Avenir 45 Book"/>
              </a:rPr>
              <a:t>-</a:t>
            </a:r>
            <a:r>
              <a:rPr lang="en-US" sz="1200" b="1" dirty="0" smtClean="0">
                <a:latin typeface="Avenir 45 Book"/>
                <a:cs typeface="Avenir 45 Book"/>
              </a:rPr>
              <a:t>Timeline</a:t>
            </a:r>
          </a:p>
          <a:p>
            <a:pPr marL="628650" lvl="1" indent="-1714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414176"/>
            <a:ext cx="5768726" cy="46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94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2_table-labels 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01180" y="1606968"/>
            <a:ext cx="2518085" cy="378565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Avenir 45 Book"/>
                <a:cs typeface="Avenir 45 Book"/>
              </a:rPr>
              <a:t>SAMPLE3d</a:t>
            </a:r>
            <a:endParaRPr lang="en-US" b="1" i="1" dirty="0" smtClean="0">
              <a:solidFill>
                <a:srgbClr val="FF0000"/>
              </a:solidFill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 smtClean="0">
                <a:latin typeface="Avenir 45 Book"/>
                <a:cs typeface="Avenir 45 Book"/>
              </a:rPr>
              <a:t>[311 sample: Barking Dog]</a:t>
            </a: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Declaring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Loading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Plotting</a:t>
            </a:r>
          </a:p>
          <a:p>
            <a:pPr lvl="2"/>
            <a:r>
              <a:rPr lang="en-US" sz="1200" b="1" dirty="0" smtClean="0">
                <a:latin typeface="Avenir 45 Book"/>
                <a:cs typeface="Avenir 45 Book"/>
              </a:rPr>
              <a:t> (no rotation)</a:t>
            </a:r>
          </a:p>
          <a:p>
            <a:pPr lvl="1"/>
            <a:endParaRPr lang="en-US" sz="1200" b="1" dirty="0">
              <a:latin typeface="Avenir 45 Book"/>
              <a:cs typeface="Avenir 45 Book"/>
            </a:endParaRPr>
          </a:p>
          <a:p>
            <a:pPr lvl="1"/>
            <a:r>
              <a:rPr lang="en-US" sz="1200" b="1" dirty="0" smtClean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</a:t>
            </a:r>
            <a:r>
              <a:rPr lang="en-US" sz="1200" b="1" dirty="0" err="1" smtClean="0">
                <a:latin typeface="Avenir 45 Book"/>
                <a:cs typeface="Avenir 45 Book"/>
              </a:rPr>
              <a:t>Boro</a:t>
            </a:r>
            <a:r>
              <a:rPr lang="en-US" sz="1200" b="1" dirty="0" smtClean="0">
                <a:latin typeface="Avenir 45 Book"/>
                <a:cs typeface="Avenir 45 Book"/>
              </a:rPr>
              <a:t>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 (Dog)</a:t>
            </a:r>
            <a:endParaRPr lang="en-US" sz="1200" b="1" dirty="0">
              <a:latin typeface="Avenir 45 Book"/>
              <a:cs typeface="Avenir 45 Book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Selection number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Re-Plotting</a:t>
            </a:r>
          </a:p>
          <a:p>
            <a:pPr marL="628650" lvl="1" indent="-171450">
              <a:buFont typeface="Arial"/>
              <a:buChar char="•"/>
            </a:pPr>
            <a:endParaRPr lang="en-US" sz="1200" b="1" dirty="0" smtClean="0">
              <a:latin typeface="Avenir 45 Book"/>
              <a:cs typeface="Avenir 45 Book"/>
            </a:endParaRPr>
          </a:p>
          <a:p>
            <a:pPr lvl="1"/>
            <a:r>
              <a:rPr lang="en-US" sz="1200" b="1" dirty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Counts</a:t>
            </a:r>
            <a:r>
              <a:rPr lang="en-US" sz="1200" b="1" dirty="0">
                <a:latin typeface="Avenir 45 Book"/>
                <a:cs typeface="Avenir 45 Book"/>
              </a:rPr>
              <a:t>-</a:t>
            </a:r>
            <a:r>
              <a:rPr lang="en-US" sz="1200" b="1" dirty="0" smtClean="0">
                <a:latin typeface="Avenir 45 Book"/>
                <a:cs typeface="Avenir 45 Book"/>
              </a:rPr>
              <a:t>Timeline</a:t>
            </a:r>
          </a:p>
          <a:p>
            <a:pPr marL="628650" lvl="1" indent="-171450">
              <a:buFont typeface="Arial"/>
              <a:buChar char="•"/>
            </a:pPr>
            <a:endParaRPr lang="en-US" sz="1200" b="1" dirty="0">
              <a:latin typeface="Avenir 45 Book"/>
              <a:cs typeface="Avenir 45 Book"/>
            </a:endParaRPr>
          </a:p>
          <a:p>
            <a:pPr lvl="1"/>
            <a:r>
              <a:rPr lang="en-US" sz="1200" b="1" dirty="0">
                <a:latin typeface="Avenir 45 Book"/>
                <a:cs typeface="Avenir 45 Book"/>
              </a:rPr>
              <a:t>Revise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Text labels</a:t>
            </a:r>
            <a:endParaRPr lang="en-US" sz="1200" b="1" dirty="0">
              <a:latin typeface="Avenir 45 Book"/>
              <a:cs typeface="Avenir 45 Book"/>
            </a:endParaRPr>
          </a:p>
        </p:txBody>
      </p:sp>
      <p:pic>
        <p:nvPicPr>
          <p:cNvPr id="2" name="Picture 1" descr="311dog-0001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414176"/>
            <a:ext cx="5768727" cy="46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272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Break, breath, relax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77170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3_sourcing data, 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584848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3_sourcing data, 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47" y="1929109"/>
            <a:ext cx="7554936" cy="25853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1-COMPUTATIONAL STRUCTURE (is familiar!)</a:t>
            </a:r>
          </a:p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2-processing as plotting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ENVIRONMENT</a:t>
            </a: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cap="all" dirty="0" smtClean="0"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latin typeface="Brandon Grotesque Regular"/>
                <a:cs typeface="Brandon Grotesque Regular"/>
              </a:rPr>
              <a:t>3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sourcing 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DATA</a:t>
            </a:r>
            <a:r>
              <a:rPr lang="en-US" sz="2400" b="1" cap="all" dirty="0">
                <a:latin typeface="Brandon Grotesque Regular"/>
                <a:cs typeface="Brandon Grotesque Regular"/>
              </a:rPr>
              <a:t>, thinking DATA-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REP forms</a:t>
            </a:r>
            <a:endParaRPr lang="en-US" sz="2400" b="1" cap="all" dirty="0"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CODING </a:t>
            </a:r>
            <a:r>
              <a:rPr lang="en-US" sz="2400" b="1" cap="all" dirty="0" err="1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nyc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boilers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together</a:t>
            </a:r>
          </a:p>
          <a:p>
            <a:r>
              <a:rPr lang="en-US" sz="2400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sz="2400" b="1" cap="all" dirty="0" smtClean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5-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SAME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DATA, alternate views/forms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80803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3_data </a:t>
            </a:r>
            <a:r>
              <a:rPr lang="en-US" sz="40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vis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 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4862" y="1490377"/>
            <a:ext cx="6260822" cy="42934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Look Around…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Finding Code: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3"/>
              </a:rPr>
              <a:t>https://</a:t>
            </a:r>
            <a:r>
              <a:rPr lang="en-US" b="1" dirty="0" smtClean="0">
                <a:latin typeface="Avenir 45 Book"/>
                <a:cs typeface="Avenir 45 Book"/>
                <a:hlinkClick r:id="rId3"/>
              </a:rPr>
              <a:t>github.com/</a:t>
            </a:r>
            <a:r>
              <a:rPr lang="en-US" b="1" dirty="0" smtClean="0">
                <a:latin typeface="Avenir 45 Book"/>
                <a:cs typeface="Avenir 45 Book"/>
              </a:rPr>
              <a:t>  </a:t>
            </a:r>
            <a:r>
              <a:rPr lang="en-US" sz="1400" dirty="0" err="1" smtClean="0">
                <a:latin typeface="Avenir 45 Book"/>
                <a:cs typeface="Avenir 45 Book"/>
              </a:rPr>
              <a:t>github</a:t>
            </a:r>
            <a:r>
              <a:rPr lang="en-US" sz="1400" dirty="0" smtClean="0">
                <a:latin typeface="Avenir 45 Book"/>
                <a:cs typeface="Avenir 45 Book"/>
              </a:rPr>
              <a:t>- samples and demonstrations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4"/>
              </a:rPr>
              <a:t>http://stackoverflow.com</a:t>
            </a:r>
            <a:r>
              <a:rPr lang="en-US" b="1" dirty="0" smtClean="0">
                <a:latin typeface="Avenir 45 Book"/>
                <a:cs typeface="Avenir 45 Book"/>
                <a:hlinkClick r:id="rId4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stack </a:t>
            </a:r>
            <a:r>
              <a:rPr lang="en-US" sz="1400" dirty="0" err="1" smtClean="0">
                <a:latin typeface="Avenir 45 Book"/>
                <a:cs typeface="Avenir 45 Book"/>
              </a:rPr>
              <a:t>overlow</a:t>
            </a:r>
            <a:r>
              <a:rPr lang="en-US" sz="1400" dirty="0" smtClean="0">
                <a:latin typeface="Avenir 45 Book"/>
                <a:cs typeface="Avenir 45 Book"/>
              </a:rPr>
              <a:t>-questions and samples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Syllabus </a:t>
            </a:r>
            <a:r>
              <a:rPr lang="en-US" sz="1400" dirty="0" smtClean="0">
                <a:latin typeface="Avenir 45 Book"/>
                <a:cs typeface="Avenir 45 Book"/>
              </a:rPr>
              <a:t>listed examples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646018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3_sourcing data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4862" y="1490377"/>
            <a:ext cx="6260822" cy="64540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Government/Municipal- varied types: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3"/>
              </a:rPr>
              <a:t>https://nycopendata.socrata.com</a:t>
            </a:r>
            <a:r>
              <a:rPr lang="en-US" b="1" dirty="0" smtClean="0">
                <a:latin typeface="Avenir 45 Book"/>
                <a:cs typeface="Avenir 45 Book"/>
                <a:hlinkClick r:id="rId3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new york city</a:t>
            </a: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4"/>
              </a:rPr>
              <a:t>https://data.ny.gov</a:t>
            </a:r>
            <a:r>
              <a:rPr lang="en-US" b="1" dirty="0" smtClean="0">
                <a:latin typeface="Avenir 45 Book"/>
                <a:cs typeface="Avenir 45 Book"/>
                <a:hlinkClick r:id="rId4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 </a:t>
            </a:r>
            <a:r>
              <a:rPr lang="en-US" sz="1400" dirty="0" smtClean="0">
                <a:latin typeface="Avenir 45 Book"/>
                <a:cs typeface="Avenir 45 Book"/>
              </a:rPr>
              <a:t>new york state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  <a:hlinkClick r:id="rId5"/>
              </a:rPr>
              <a:t>http</a:t>
            </a:r>
            <a:r>
              <a:rPr lang="en-US" b="1" dirty="0">
                <a:latin typeface="Avenir 45 Book"/>
                <a:cs typeface="Avenir 45 Book"/>
                <a:hlinkClick r:id="rId5"/>
              </a:rPr>
              <a:t>://catalog.data.gov/</a:t>
            </a:r>
            <a:r>
              <a:rPr lang="en-US" b="1" dirty="0" smtClean="0">
                <a:latin typeface="Avenir 45 Book"/>
                <a:cs typeface="Avenir 45 Book"/>
                <a:hlinkClick r:id="rId5"/>
              </a:rPr>
              <a:t>dataset</a:t>
            </a:r>
            <a:r>
              <a:rPr lang="en-US" b="1" dirty="0" smtClean="0">
                <a:latin typeface="Avenir 45 Book"/>
                <a:cs typeface="Avenir 45 Book"/>
              </a:rPr>
              <a:t>  </a:t>
            </a:r>
            <a:r>
              <a:rPr lang="en-US" sz="1400" dirty="0" smtClean="0">
                <a:latin typeface="Avenir 45 Book"/>
                <a:cs typeface="Avenir 45 Book"/>
              </a:rPr>
              <a:t>us national clearinghouse</a:t>
            </a:r>
            <a:endParaRPr lang="en-US" sz="1400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6"/>
              </a:rPr>
              <a:t>http://data.un.org</a:t>
            </a:r>
            <a:r>
              <a:rPr lang="en-US" b="1" dirty="0" smtClean="0">
                <a:latin typeface="Avenir 45 Book"/>
                <a:cs typeface="Avenir 45 Book"/>
                <a:hlinkClick r:id="rId6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 </a:t>
            </a:r>
            <a:r>
              <a:rPr lang="en-US" sz="1400" dirty="0" smtClean="0">
                <a:latin typeface="Avenir 45 Book"/>
                <a:cs typeface="Avenir 45 Book"/>
              </a:rPr>
              <a:t>international trade/development databases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Random- varied types: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7"/>
              </a:rPr>
              <a:t>http://www.theguardian.com/news/datablog</a:t>
            </a:r>
            <a:r>
              <a:rPr lang="en-US" b="1" dirty="0" smtClean="0">
                <a:latin typeface="Avenir 45 Book"/>
                <a:cs typeface="Avenir 45 Book"/>
                <a:hlinkClick r:id="rId7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guardian (</a:t>
            </a:r>
            <a:r>
              <a:rPr lang="en-US" sz="1400" dirty="0" err="1" smtClean="0">
                <a:latin typeface="Avenir 45 Book"/>
                <a:cs typeface="Avenir 45 Book"/>
              </a:rPr>
              <a:t>uk</a:t>
            </a:r>
            <a:r>
              <a:rPr lang="en-US" sz="1400" dirty="0" smtClean="0">
                <a:latin typeface="Avenir 45 Book"/>
                <a:cs typeface="Avenir 45 Book"/>
              </a:rPr>
              <a:t>)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8"/>
              </a:rPr>
              <a:t>http://visualizing.org/data</a:t>
            </a:r>
            <a:r>
              <a:rPr lang="en-US" b="1" dirty="0" smtClean="0">
                <a:latin typeface="Avenir 45 Book"/>
                <a:cs typeface="Avenir 45 Book"/>
                <a:hlinkClick r:id="rId8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err="1" smtClean="0">
                <a:latin typeface="Avenir 45 Book"/>
                <a:cs typeface="Avenir 45 Book"/>
              </a:rPr>
              <a:t>visualizing.org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9"/>
              </a:rPr>
              <a:t>http://developer.yahoo.com/yql</a:t>
            </a:r>
            <a:r>
              <a:rPr lang="en-US" b="1" dirty="0" smtClean="0">
                <a:latin typeface="Avenir 45 Book"/>
                <a:cs typeface="Avenir 45 Book"/>
                <a:hlinkClick r:id="rId9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yahoo system for web queries</a:t>
            </a:r>
          </a:p>
          <a:p>
            <a:pPr>
              <a:lnSpc>
                <a:spcPct val="130000"/>
              </a:lnSpc>
            </a:pP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Search developer/</a:t>
            </a:r>
            <a:r>
              <a:rPr lang="en-US" b="1" dirty="0" err="1" smtClean="0">
                <a:latin typeface="Avenir 45 Book"/>
                <a:cs typeface="Avenir 45 Book"/>
              </a:rPr>
              <a:t>api</a:t>
            </a:r>
            <a:r>
              <a:rPr lang="en-US" b="1" dirty="0">
                <a:latin typeface="Avenir 45 Book"/>
                <a:cs typeface="Avenir 45 Book"/>
              </a:rPr>
              <a:t> </a:t>
            </a:r>
            <a:r>
              <a:rPr lang="en-US" b="1" dirty="0" smtClean="0">
                <a:latin typeface="Avenir 45 Book"/>
                <a:cs typeface="Avenir 45 Book"/>
              </a:rPr>
              <a:t>at desired site </a:t>
            </a:r>
            <a:r>
              <a:rPr lang="en-US" sz="1400" dirty="0" smtClean="0">
                <a:latin typeface="Avenir 45 Book"/>
                <a:cs typeface="Avenir 45 Book"/>
              </a:rPr>
              <a:t>general web </a:t>
            </a:r>
            <a:r>
              <a:rPr lang="en-US" sz="1400" dirty="0">
                <a:latin typeface="Avenir 45 Book"/>
                <a:cs typeface="Avenir 45 Book"/>
              </a:rPr>
              <a:t>queries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646018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3_sourcing data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4862" y="1490377"/>
            <a:ext cx="7410506" cy="76143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Government/Municipal- varied types:</a:t>
            </a:r>
            <a:endParaRPr lang="en-US" b="1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>
                <a:latin typeface="Avenir 45 Book"/>
                <a:cs typeface="Avenir 45 Book"/>
                <a:hlinkClick r:id="rId3"/>
              </a:rPr>
              <a:t>https://nycopendata.socrata.com</a:t>
            </a:r>
            <a:r>
              <a:rPr lang="en-US" b="1" dirty="0" smtClean="0">
                <a:latin typeface="Avenir 45 Book"/>
                <a:cs typeface="Avenir 45 Book"/>
                <a:hlinkClick r:id="rId3"/>
              </a:rPr>
              <a:t>/</a:t>
            </a:r>
            <a:r>
              <a:rPr lang="en-US" b="1" dirty="0" smtClean="0">
                <a:latin typeface="Avenir 45 Book"/>
                <a:cs typeface="Avenir 45 Book"/>
              </a:rPr>
              <a:t> </a:t>
            </a:r>
            <a:r>
              <a:rPr lang="en-US" sz="1400" dirty="0" smtClean="0">
                <a:latin typeface="Avenir 45 Book"/>
                <a:cs typeface="Avenir 45 Book"/>
              </a:rPr>
              <a:t>new york city</a:t>
            </a: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b="1" dirty="0" smtClean="0">
                <a:latin typeface="Avenir 45 Book"/>
                <a:cs typeface="Avenir 45 Book"/>
              </a:rPr>
              <a:t>Search for Boiler Oil permits/types for NYC:</a:t>
            </a: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  <a:hlinkClick r:id="rId4"/>
              </a:rPr>
              <a:t>https://data.cityofnewyork.us/Housing-Development/Oil-Boilers-Detailed-Fuel-Consumption-and-Building/jfzu-</a:t>
            </a:r>
            <a:r>
              <a:rPr lang="en-US" sz="1400" dirty="0" smtClean="0">
                <a:latin typeface="Avenir 45 Book"/>
                <a:cs typeface="Avenir 45 Book"/>
                <a:hlinkClick r:id="rId4"/>
              </a:rPr>
              <a:t>yy6n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Export -&gt; </a:t>
            </a:r>
            <a:r>
              <a:rPr lang="en-US" sz="1400" dirty="0" err="1" smtClean="0">
                <a:latin typeface="Avenir 45 Book"/>
                <a:cs typeface="Avenir 45 Book"/>
              </a:rPr>
              <a:t>cvs</a:t>
            </a:r>
            <a:r>
              <a:rPr lang="en-US" sz="1400" dirty="0" smtClean="0">
                <a:latin typeface="Avenir 45 Book"/>
                <a:cs typeface="Avenir 45 Book"/>
              </a:rPr>
              <a:t>, </a:t>
            </a:r>
            <a:r>
              <a:rPr lang="en-US" sz="1400" dirty="0" err="1" smtClean="0">
                <a:latin typeface="Avenir 45 Book"/>
                <a:cs typeface="Avenir 45 Book"/>
              </a:rPr>
              <a:t>tvs</a:t>
            </a:r>
            <a:r>
              <a:rPr lang="en-US" sz="1400" dirty="0" smtClean="0">
                <a:latin typeface="Avenir 45 Book"/>
                <a:cs typeface="Avenir 45 Book"/>
              </a:rPr>
              <a:t>, excel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Formatting -&gt; outside Processing</a:t>
            </a: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Formatting -&gt; inside Processing (see Table specific functions)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Saving &amp; Importing</a:t>
            </a: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	To be examined later: </a:t>
            </a:r>
            <a:r>
              <a:rPr lang="en-US" sz="1400" dirty="0" err="1" smtClean="0">
                <a:latin typeface="Avenir 45 Book"/>
                <a:cs typeface="Avenir 45 Book"/>
              </a:rPr>
              <a:t>json</a:t>
            </a:r>
            <a:r>
              <a:rPr lang="en-US" sz="1400" dirty="0" smtClean="0">
                <a:latin typeface="Avenir 45 Book"/>
                <a:cs typeface="Avenir 45 Book"/>
              </a:rPr>
              <a:t>, xml</a:t>
            </a: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See: https://</a:t>
            </a:r>
            <a:r>
              <a:rPr lang="en-US" sz="1400" dirty="0" err="1">
                <a:latin typeface="Avenir 45 Book"/>
                <a:cs typeface="Avenir 45 Book"/>
              </a:rPr>
              <a:t>github.com</a:t>
            </a:r>
            <a:r>
              <a:rPr lang="en-US" sz="1400" dirty="0">
                <a:latin typeface="Avenir 45 Book"/>
                <a:cs typeface="Avenir 45 Book"/>
              </a:rPr>
              <a:t>/</a:t>
            </a:r>
            <a:r>
              <a:rPr lang="en-US" sz="1400" dirty="0" err="1">
                <a:latin typeface="Avenir 45 Book"/>
                <a:cs typeface="Avenir 45 Book"/>
              </a:rPr>
              <a:t>shiffman</a:t>
            </a:r>
            <a:r>
              <a:rPr lang="en-US" sz="1400" dirty="0">
                <a:latin typeface="Avenir 45 Book"/>
                <a:cs typeface="Avenir 45 Book"/>
              </a:rPr>
              <a:t>/</a:t>
            </a:r>
            <a:r>
              <a:rPr lang="en-US" sz="1400" dirty="0" err="1">
                <a:latin typeface="Avenir 45 Book"/>
                <a:cs typeface="Avenir 45 Book"/>
              </a:rPr>
              <a:t>LearningProcessing</a:t>
            </a:r>
            <a:r>
              <a:rPr lang="en-US" sz="1400" dirty="0">
                <a:latin typeface="Avenir 45 Book"/>
                <a:cs typeface="Avenir 45 Book"/>
              </a:rPr>
              <a:t>/tree/master/chp18_data</a:t>
            </a: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		</a:t>
            </a:r>
            <a:endParaRPr lang="en-US" sz="1400" i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b="1" dirty="0" smtClean="0">
                <a:latin typeface="Avenir 45 Book"/>
                <a:cs typeface="Avenir 45 Book"/>
              </a:rPr>
              <a:t>	</a:t>
            </a:r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5831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3" y="1462838"/>
            <a:ext cx="6033558" cy="46544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1180" y="1606968"/>
            <a:ext cx="7554936" cy="2154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400" b="1" dirty="0" err="1" smtClean="0">
                <a:latin typeface="Avenir 45 Book"/>
                <a:cs typeface="Avenir 45 Book"/>
              </a:rPr>
              <a:t>Economymap.org</a:t>
            </a:r>
            <a:endParaRPr lang="en-US" sz="1200" b="1" dirty="0"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33063059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>
                <a:solidFill>
                  <a:schemeClr val="bg1"/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_plotting </a:t>
            </a:r>
            <a:r>
              <a:rPr lang="en-US" sz="40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nyc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 boilers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885136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>
                <a:solidFill>
                  <a:schemeClr val="bg1"/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_plotting </a:t>
            </a:r>
            <a:r>
              <a:rPr lang="en-US" sz="4000" b="1" cap="all" dirty="0" err="1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nyc</a:t>
            </a:r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 boilers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47" y="1929109"/>
            <a:ext cx="7554936" cy="25853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1-COMPUTATIONAL STRUCTURE (is familiar!)</a:t>
            </a:r>
          </a:p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2-processing as plotting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ENVIRONMENT</a:t>
            </a: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cap="all" dirty="0" smtClean="0"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3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sourcing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DATA</a:t>
            </a:r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, thinking DATA-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REP forms</a:t>
            </a:r>
            <a:endParaRPr lang="en-US" sz="2400" b="1" cap="all" dirty="0">
              <a:solidFill>
                <a:schemeClr val="bg1">
                  <a:lumMod val="50000"/>
                </a:schemeClr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latin typeface="Brandon Grotesque Regular"/>
                <a:cs typeface="Brandon Grotesque Regular"/>
              </a:rPr>
              <a:t>4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CODING </a:t>
            </a:r>
            <a:r>
              <a:rPr lang="en-US" sz="2400" b="1" cap="all" dirty="0" err="1" smtClean="0">
                <a:latin typeface="Brandon Grotesque Regular"/>
                <a:cs typeface="Brandon Grotesque Regular"/>
              </a:rPr>
              <a:t>nyc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 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boilers 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together</a:t>
            </a:r>
          </a:p>
          <a:p>
            <a:r>
              <a:rPr lang="en-US" sz="2400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sz="2400" b="1" cap="all" dirty="0" smtClean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5-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SAME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DATA, alternate views/forms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0795076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Break, breath, relax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979576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5_alternate views/forms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708899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5_alternate views/forms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47" y="1929109"/>
            <a:ext cx="7554936" cy="25853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1-COMPUTATIONAL STRUCTURE (is familiar!)</a:t>
            </a:r>
          </a:p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2-processing as plotting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ENVIRONMENT</a:t>
            </a: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cap="all" dirty="0" smtClean="0"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3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sourcing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DATA</a:t>
            </a:r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, thinking DATA-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REP forms</a:t>
            </a:r>
            <a:endParaRPr lang="en-US" sz="2400" b="1" cap="all" dirty="0">
              <a:solidFill>
                <a:schemeClr val="bg1">
                  <a:lumMod val="50000"/>
                </a:schemeClr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CODING </a:t>
            </a:r>
            <a:r>
              <a:rPr lang="en-US" sz="2400" b="1" cap="all" dirty="0" err="1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nyc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boilers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together</a:t>
            </a:r>
          </a:p>
          <a:p>
            <a:r>
              <a:rPr lang="en-US" sz="2400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sz="2400" b="1" cap="all" dirty="0" smtClean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solidFill>
                  <a:srgbClr val="000000"/>
                </a:solidFill>
                <a:latin typeface="Brandon Grotesque Regular"/>
                <a:cs typeface="Brandon Grotesque Regular"/>
              </a:rPr>
              <a:t>5-</a:t>
            </a:r>
            <a:r>
              <a:rPr lang="en-US" sz="2400" b="1" cap="all" dirty="0" smtClean="0">
                <a:solidFill>
                  <a:srgbClr val="000000"/>
                </a:solidFill>
                <a:latin typeface="Brandon Grotesque Regular"/>
                <a:cs typeface="Brandon Grotesque Regular"/>
              </a:rPr>
              <a:t>SAME </a:t>
            </a:r>
            <a:r>
              <a:rPr lang="en-US" sz="2400" b="1" cap="all" dirty="0" smtClean="0">
                <a:solidFill>
                  <a:srgbClr val="000000"/>
                </a:solidFill>
                <a:latin typeface="Brandon Grotesque Regular"/>
                <a:cs typeface="Brandon Grotesque Regular"/>
              </a:rPr>
              <a:t>DATA, alternate views/forms</a:t>
            </a:r>
            <a:endParaRPr lang="en-US" sz="2400" b="1" cap="all" dirty="0">
              <a:solidFill>
                <a:srgbClr val="000000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45244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4862" y="273744"/>
            <a:ext cx="8159137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5_alternate views/forms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7955" y="1459601"/>
            <a:ext cx="8806044" cy="55384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A. CODING </a:t>
            </a:r>
            <a:r>
              <a:rPr lang="en-US" b="1" dirty="0" err="1" smtClean="0">
                <a:latin typeface="Avenir 45 Book"/>
                <a:cs typeface="Avenir 45 Book"/>
              </a:rPr>
              <a:t>EXERCISE_Take</a:t>
            </a:r>
            <a:r>
              <a:rPr lang="en-US" b="1" dirty="0" smtClean="0">
                <a:latin typeface="Avenir 45 Book"/>
                <a:cs typeface="Avenir 45 Book"/>
              </a:rPr>
              <a:t> a table of your choosing (given/new)</a:t>
            </a:r>
            <a:r>
              <a:rPr lang="en-US" b="1" dirty="0" smtClean="0">
                <a:latin typeface="Avenir 45 Book"/>
                <a:cs typeface="Avenir 45 Book"/>
              </a:rPr>
              <a:t>:</a:t>
            </a:r>
            <a:endParaRPr lang="en-US" b="1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	Rework the </a:t>
            </a:r>
            <a:r>
              <a:rPr lang="en-US" sz="1400" dirty="0" err="1" smtClean="0">
                <a:latin typeface="Avenir 45 Book"/>
                <a:cs typeface="Avenir 45 Book"/>
              </a:rPr>
              <a:t>symbology</a:t>
            </a:r>
            <a:r>
              <a:rPr lang="en-US" sz="1400" dirty="0" smtClean="0">
                <a:latin typeface="Avenir 45 Book"/>
                <a:cs typeface="Avenir 45 Book"/>
              </a:rPr>
              <a:t> and/or choose new categories for plotting</a:t>
            </a: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	Try </a:t>
            </a:r>
            <a:r>
              <a:rPr lang="en-US" sz="1400" dirty="0">
                <a:latin typeface="Avenir 45 Book"/>
                <a:cs typeface="Avenir 45 Book"/>
              </a:rPr>
              <a:t>adding labels </a:t>
            </a:r>
            <a:r>
              <a:rPr lang="en-US" sz="1400" dirty="0" smtClean="0">
                <a:latin typeface="Avenir 45 Book"/>
                <a:cs typeface="Avenir 45 Book"/>
              </a:rPr>
              <a:t>or show additional info on interaction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 smtClean="0">
                <a:latin typeface="Avenir 45 Book"/>
                <a:cs typeface="Avenir 45 Book"/>
              </a:rPr>
              <a:t> 	Save out images or </a:t>
            </a:r>
            <a:r>
              <a:rPr lang="en-US" sz="1400" dirty="0" err="1" smtClean="0">
                <a:latin typeface="Avenir 45 Book"/>
                <a:cs typeface="Avenir 45 Book"/>
              </a:rPr>
              <a:t>pdfs</a:t>
            </a:r>
            <a:r>
              <a:rPr lang="en-US" sz="1400" dirty="0" smtClean="0">
                <a:latin typeface="Avenir 45 Book"/>
                <a:cs typeface="Avenir 45 Book"/>
              </a:rPr>
              <a:t> to document work, comment within code</a:t>
            </a:r>
          </a:p>
          <a:p>
            <a:pPr>
              <a:lnSpc>
                <a:spcPct val="130000"/>
              </a:lnSpc>
            </a:pPr>
            <a:endParaRPr lang="en-US" dirty="0">
              <a:latin typeface="Avenir 45 Book"/>
              <a:cs typeface="Avenir 45 Book"/>
            </a:endParaRPr>
          </a:p>
          <a:p>
            <a:r>
              <a:rPr lang="en-US" b="1" dirty="0" smtClean="0">
                <a:latin typeface="Avenir 45 Book"/>
                <a:cs typeface="Avenir 45 Book"/>
              </a:rPr>
              <a:t>B. PSUEDO + CODING </a:t>
            </a:r>
            <a:r>
              <a:rPr lang="en-US" b="1" dirty="0" err="1">
                <a:latin typeface="Avenir 45 Book"/>
                <a:cs typeface="Avenir 45 Book"/>
              </a:rPr>
              <a:t>EXERCISE_Take</a:t>
            </a:r>
            <a:r>
              <a:rPr lang="en-US" b="1" dirty="0">
                <a:latin typeface="Avenir 45 Book"/>
                <a:cs typeface="Avenir 45 Book"/>
              </a:rPr>
              <a:t> a </a:t>
            </a:r>
            <a:r>
              <a:rPr lang="en-US" b="1" dirty="0" smtClean="0">
                <a:latin typeface="Avenir 45 Book"/>
                <a:cs typeface="Avenir 45 Book"/>
              </a:rPr>
              <a:t>data rep type </a:t>
            </a:r>
            <a:r>
              <a:rPr lang="en-US" b="1" dirty="0">
                <a:latin typeface="Avenir 45 Book"/>
                <a:cs typeface="Avenir 45 Book"/>
              </a:rPr>
              <a:t>of your </a:t>
            </a:r>
            <a:r>
              <a:rPr lang="en-US" b="1" dirty="0" smtClean="0">
                <a:latin typeface="Avenir 45 Book"/>
                <a:cs typeface="Avenir 45 Book"/>
              </a:rPr>
              <a:t>choosing </a:t>
            </a:r>
          </a:p>
          <a:p>
            <a:r>
              <a:rPr lang="en-US" b="1" dirty="0">
                <a:latin typeface="Avenir 45 Book"/>
                <a:cs typeface="Avenir 45 Book"/>
              </a:rPr>
              <a:t>	</a:t>
            </a:r>
            <a:r>
              <a:rPr lang="en-US" b="1" dirty="0" smtClean="0">
                <a:latin typeface="Avenir 45 Book"/>
                <a:cs typeface="Avenir 45 Book"/>
              </a:rPr>
              <a:t>(pie, rose, bars, area plot, </a:t>
            </a:r>
            <a:r>
              <a:rPr lang="en-US" b="1" dirty="0" err="1" smtClean="0">
                <a:latin typeface="Avenir 45 Book"/>
                <a:cs typeface="Avenir 45 Book"/>
              </a:rPr>
              <a:t>etc</a:t>
            </a:r>
            <a:r>
              <a:rPr lang="en-US" b="1" dirty="0" smtClean="0">
                <a:latin typeface="Avenir 45 Book"/>
                <a:cs typeface="Avenir 45 Book"/>
              </a:rPr>
              <a:t>) and data table:</a:t>
            </a:r>
          </a:p>
          <a:p>
            <a:r>
              <a:rPr lang="en-US" dirty="0" smtClean="0">
                <a:latin typeface="Avenir 45 Book"/>
                <a:cs typeface="Avenir 45 Book"/>
              </a:rPr>
              <a:t>1. Planning a sketch:</a:t>
            </a:r>
            <a:endParaRPr lang="en-US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Draw a rough control diagram of how you would extract &amp; calculate desired variables from a table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Sketch (by hand first if necessary) what shape primitive would make your data rep type</a:t>
            </a:r>
            <a:endParaRPr lang="en-US" sz="1400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 	</a:t>
            </a:r>
            <a:r>
              <a:rPr lang="en-US" sz="1400" dirty="0" smtClean="0">
                <a:latin typeface="Avenir 45 Book"/>
                <a:cs typeface="Avenir 45 Book"/>
              </a:rPr>
              <a:t>Annotate which calculated or table variables would be in each shape primitive</a:t>
            </a:r>
          </a:p>
          <a:p>
            <a:pPr>
              <a:lnSpc>
                <a:spcPct val="130000"/>
              </a:lnSpc>
            </a:pPr>
            <a:r>
              <a:rPr lang="en-US" dirty="0" smtClean="0">
                <a:latin typeface="Avenir 45 Book"/>
                <a:cs typeface="Avenir 45 Book"/>
              </a:rPr>
              <a:t>2. Constructing Pieces:</a:t>
            </a: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Start a sketch and mock up that form with fake variables to confirm visual/geometric coordination</a:t>
            </a: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Clean your data (outside or inside Processing) and makes a second sketch that extracts desired values</a:t>
            </a: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  <a:r>
              <a:rPr lang="en-US" sz="1400" dirty="0" smtClean="0">
                <a:latin typeface="Avenir 45 Book"/>
                <a:cs typeface="Avenir 45 Book"/>
              </a:rPr>
              <a:t>Use </a:t>
            </a:r>
            <a:r>
              <a:rPr lang="en-US" sz="1400" dirty="0" err="1" smtClean="0">
                <a:latin typeface="Avenir 45 Book"/>
                <a:cs typeface="Avenir 45 Book"/>
              </a:rPr>
              <a:t>println</a:t>
            </a:r>
            <a:r>
              <a:rPr lang="en-US" sz="1400" dirty="0" smtClean="0">
                <a:latin typeface="Avenir 45 Book"/>
                <a:cs typeface="Avenir 45 Book"/>
              </a:rPr>
              <a:t>( ) and running tests to confirm behavior</a:t>
            </a:r>
          </a:p>
          <a:p>
            <a:pPr>
              <a:lnSpc>
                <a:spcPct val="130000"/>
              </a:lnSpc>
            </a:pPr>
            <a:r>
              <a:rPr lang="en-US" dirty="0">
                <a:latin typeface="Avenir 45 Book"/>
                <a:cs typeface="Avenir 45 Book"/>
              </a:rPr>
              <a:t>3</a:t>
            </a:r>
            <a:r>
              <a:rPr lang="en-US" dirty="0" smtClean="0">
                <a:latin typeface="Avenir 45 Book"/>
                <a:cs typeface="Avenir 45 Book"/>
              </a:rPr>
              <a:t>. Combine </a:t>
            </a:r>
            <a:r>
              <a:rPr lang="en-US" dirty="0">
                <a:latin typeface="Avenir 45 Book"/>
                <a:cs typeface="Avenir 45 Book"/>
              </a:rPr>
              <a:t>Pieces</a:t>
            </a:r>
            <a:r>
              <a:rPr lang="en-US" dirty="0" smtClean="0">
                <a:latin typeface="Avenir 45 Book"/>
                <a:cs typeface="Avenir 45 Book"/>
              </a:rPr>
              <a:t>: </a:t>
            </a:r>
            <a:r>
              <a:rPr lang="en-US" sz="1400" dirty="0" smtClean="0">
                <a:latin typeface="Avenir 45 Book"/>
                <a:cs typeface="Avenir 45 Book"/>
              </a:rPr>
              <a:t>copy &amp; paste, see if you can achieve initial idea, repeat steps from A.</a:t>
            </a:r>
            <a:endParaRPr lang="en-US" dirty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  <a:p>
            <a:pPr>
              <a:lnSpc>
                <a:spcPct val="130000"/>
              </a:lnSpc>
            </a:pPr>
            <a:r>
              <a:rPr lang="en-US" sz="1400" dirty="0">
                <a:latin typeface="Avenir 45 Book"/>
                <a:cs typeface="Avenir 45 Book"/>
              </a:rPr>
              <a:t>	</a:t>
            </a:r>
          </a:p>
          <a:p>
            <a:pPr>
              <a:lnSpc>
                <a:spcPct val="130000"/>
              </a:lnSpc>
            </a:pPr>
            <a:endParaRPr lang="en-US" sz="1400" dirty="0" smtClean="0"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1818496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PLOTTING ENVIRONMENT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62" y="1409952"/>
            <a:ext cx="7283787" cy="45523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201180" y="1606968"/>
            <a:ext cx="7554936" cy="2154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400" b="1" dirty="0" err="1" smtClean="0">
                <a:solidFill>
                  <a:srgbClr val="000000"/>
                </a:solidFill>
                <a:latin typeface="Avenir 45 Book"/>
                <a:cs typeface="Avenir 45 Book"/>
              </a:rPr>
              <a:t>Feltron.com</a:t>
            </a:r>
            <a:endParaRPr lang="en-US" sz="1200" b="1" dirty="0">
              <a:solidFill>
                <a:srgbClr val="000000"/>
              </a:solidFill>
              <a:latin typeface="Avenir 45 Book"/>
              <a:cs typeface="Avenir 45 Book"/>
            </a:endParaRPr>
          </a:p>
        </p:txBody>
      </p:sp>
    </p:spTree>
    <p:extLst>
      <p:ext uri="{BB962C8B-B14F-4D97-AF65-F5344CB8AC3E}">
        <p14:creationId xmlns:p14="http://schemas.microsoft.com/office/powerpoint/2010/main" val="189617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WORKSHOP STRUCTURE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47" y="2616000"/>
            <a:ext cx="7554936" cy="110799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latin typeface="Brandon Grotesque Regular"/>
                <a:cs typeface="Brandon Grotesque Regular"/>
              </a:rPr>
              <a:t>WK 1- BASIC PLOTTING</a:t>
            </a:r>
          </a:p>
          <a:p>
            <a:r>
              <a:rPr lang="en-US" sz="2400" b="1" cap="all" dirty="0" smtClean="0">
                <a:latin typeface="Brandon Grotesque Regular"/>
                <a:cs typeface="Brandon Grotesque Regular"/>
              </a:rPr>
              <a:t>WK 2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-INTERACTIONS, DASHBOARDS</a:t>
            </a:r>
            <a:endParaRPr lang="en-US" sz="2400" b="1" cap="all" dirty="0" smtClean="0"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latin typeface="Brandon Grotesque Regular"/>
                <a:cs typeface="Brandon Grotesque Regular"/>
              </a:rPr>
              <a:t>WK 3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-LIVE </a:t>
            </a:r>
            <a:r>
              <a:rPr lang="en-US" sz="2400" b="1" cap="all" dirty="0" smtClean="0">
                <a:latin typeface="Brandon Grotesque Regular"/>
                <a:cs typeface="Brandon Grotesque Regular"/>
              </a:rPr>
              <a:t>DATA </a:t>
            </a:r>
            <a:endParaRPr lang="en-US" sz="2400" b="1" cap="all" dirty="0"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500706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TODAY’S AGENDA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47" y="1929109"/>
            <a:ext cx="7554936" cy="25853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2400" b="1" cap="all" dirty="0" smtClean="0">
                <a:latin typeface="Brandon Grotesque Regular"/>
                <a:cs typeface="Brandon Grotesque Regular"/>
              </a:rPr>
              <a:t>1-COMPUTATIONAL STRUCTURE (is familiar!)</a:t>
            </a:r>
          </a:p>
          <a:p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2-processing as plotting </a:t>
            </a:r>
            <a:r>
              <a:rPr lang="en-US" sz="2400" b="1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ENVIRONMENT</a:t>
            </a:r>
          </a:p>
          <a:p>
            <a:r>
              <a:rPr lang="en-US" sz="2400" b="1" cap="all" dirty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cap="all" dirty="0" smtClean="0">
              <a:solidFill>
                <a:schemeClr val="bg1">
                  <a:lumMod val="50000"/>
                </a:schemeClr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3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sourcing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</a:t>
            </a:r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, thinking DATA-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REP 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>
                <a:solidFill>
                  <a:srgbClr val="7F7F7F"/>
                </a:solidFill>
                <a:latin typeface="Brandon Grotesque Regular"/>
                <a:cs typeface="Brandon Grotesque Regular"/>
              </a:rPr>
              <a:t>4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CODING AN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EXAMPLE together</a:t>
            </a:r>
          </a:p>
          <a:p>
            <a:r>
              <a:rPr lang="en-US" sz="2400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	</a:t>
            </a:r>
            <a:r>
              <a:rPr lang="en-US" cap="all" dirty="0" smtClean="0">
                <a:solidFill>
                  <a:schemeClr val="bg1">
                    <a:lumMod val="50000"/>
                  </a:schemeClr>
                </a:solidFill>
                <a:latin typeface="Brandon Grotesque Regular"/>
                <a:cs typeface="Brandon Grotesque Regular"/>
              </a:rPr>
              <a:t>break</a:t>
            </a:r>
            <a:endParaRPr lang="en-US" sz="2400" b="1" cap="all" dirty="0" smtClean="0">
              <a:solidFill>
                <a:srgbClr val="7F7F7F"/>
              </a:solidFill>
              <a:latin typeface="Brandon Grotesque Regular"/>
              <a:cs typeface="Brandon Grotesque Regular"/>
            </a:endParaRPr>
          </a:p>
          <a:p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5-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SAME </a:t>
            </a:r>
            <a:r>
              <a:rPr lang="en-US" sz="2400" b="1" cap="all" dirty="0" smtClean="0">
                <a:solidFill>
                  <a:srgbClr val="7F7F7F"/>
                </a:solidFill>
                <a:latin typeface="Brandon Grotesque Regular"/>
                <a:cs typeface="Brandon Grotesque Regular"/>
              </a:rPr>
              <a:t>DATA, alternate views/forms</a:t>
            </a:r>
            <a:endParaRPr lang="en-US" sz="2400" b="1" cap="all" dirty="0">
              <a:solidFill>
                <a:srgbClr val="7F7F7F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500706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1_COMPUTATIONAL STRUCTURE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45393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4863" y="273744"/>
            <a:ext cx="7554936" cy="6155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000" b="1" cap="all" dirty="0" smtClean="0">
                <a:solidFill>
                  <a:schemeClr val="bg1"/>
                </a:solidFill>
                <a:latin typeface="Brandon Grotesque Regular"/>
                <a:cs typeface="Brandon Grotesque Regular"/>
              </a:rPr>
              <a:t>1_COMPUTATIONAL STRUCTURE</a:t>
            </a:r>
            <a:endParaRPr lang="en-US" sz="4000" b="1" cap="all" dirty="0">
              <a:solidFill>
                <a:schemeClr val="bg1"/>
              </a:solidFill>
              <a:latin typeface="Brandon Grotesque Regular"/>
              <a:cs typeface="Brandon Grotesque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01180" y="1606968"/>
            <a:ext cx="7554936" cy="20313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b="1" dirty="0" smtClean="0">
                <a:latin typeface="Avenir 45 Book"/>
                <a:cs typeface="Avenir 45 Book"/>
              </a:rPr>
              <a:t>311 Noise:</a:t>
            </a:r>
          </a:p>
          <a:p>
            <a:endParaRPr lang="en-US" b="1" dirty="0" smtClean="0">
              <a:latin typeface="Avenir 45 Book"/>
              <a:cs typeface="Avenir 45 Book"/>
            </a:endParaRPr>
          </a:p>
          <a:p>
            <a:pPr marL="285750" indent="-2857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err="1" smtClean="0">
                <a:latin typeface="Avenir 45 Book"/>
                <a:cs typeface="Avenir 45 Book"/>
              </a:rPr>
              <a:t>geolocation</a:t>
            </a:r>
            <a:endParaRPr lang="en-US" sz="1200" b="1" dirty="0" smtClean="0">
              <a:latin typeface="Avenir 45 Book"/>
              <a:cs typeface="Avenir 45 Book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="1" dirty="0" smtClean="0">
                <a:latin typeface="Avenir 45 Book"/>
                <a:cs typeface="Avenir 45 Book"/>
              </a:rPr>
              <a:t>	filtering</a:t>
            </a:r>
          </a:p>
          <a:p>
            <a:pPr marL="171450" indent="-171450">
              <a:buFont typeface="Arial"/>
              <a:buChar char="•"/>
            </a:pPr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calculation</a:t>
            </a:r>
            <a:endParaRPr lang="en-US" sz="1200" b="1" dirty="0">
              <a:latin typeface="Avenir 45 Book"/>
              <a:cs typeface="Avenir 45 Book"/>
            </a:endParaRPr>
          </a:p>
          <a:p>
            <a:endParaRPr lang="en-US" sz="1200" b="1" dirty="0" smtClean="0">
              <a:latin typeface="Avenir 45 Book"/>
              <a:cs typeface="Avenir 45 Book"/>
            </a:endParaRP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max/min values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complaint sums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  <a:r>
              <a:rPr lang="en-US" sz="1200" b="1" dirty="0" smtClean="0">
                <a:latin typeface="Avenir 45 Book"/>
                <a:cs typeface="Avenir 45 Book"/>
              </a:rPr>
              <a:t>temporal plots</a:t>
            </a:r>
          </a:p>
          <a:p>
            <a:r>
              <a:rPr lang="en-US" sz="1200" b="1" dirty="0">
                <a:latin typeface="Avenir 45 Book"/>
                <a:cs typeface="Avenir 45 Book"/>
              </a:rPr>
              <a:t>	</a:t>
            </a:r>
          </a:p>
        </p:txBody>
      </p:sp>
      <p:pic>
        <p:nvPicPr>
          <p:cNvPr id="2" name="Picture 1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32" t="53445" r="3302" b="32350"/>
          <a:stretch/>
        </p:blipFill>
        <p:spPr>
          <a:xfrm>
            <a:off x="337956" y="1492668"/>
            <a:ext cx="6291444" cy="2533232"/>
          </a:xfrm>
          <a:prstGeom prst="rect">
            <a:avLst/>
          </a:prstGeom>
        </p:spPr>
      </p:pic>
      <p:pic>
        <p:nvPicPr>
          <p:cNvPr id="7" name="Picture 6" descr="nyc_noisemap_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56" t="83886" r="5217" b="4292"/>
          <a:stretch/>
        </p:blipFill>
        <p:spPr>
          <a:xfrm>
            <a:off x="269884" y="4432300"/>
            <a:ext cx="8695514" cy="149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28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2660</TotalTime>
  <Words>1384</Words>
  <Application>Microsoft Macintosh PowerPoint</Application>
  <PresentationFormat>On-screen Show (4:3)</PresentationFormat>
  <Paragraphs>705</Paragraphs>
  <Slides>45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siteations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 studer</dc:creator>
  <cp:lastModifiedBy>meg studer</cp:lastModifiedBy>
  <cp:revision>32</cp:revision>
  <dcterms:created xsi:type="dcterms:W3CDTF">2013-11-07T17:03:02Z</dcterms:created>
  <dcterms:modified xsi:type="dcterms:W3CDTF">2013-11-09T14:03:06Z</dcterms:modified>
</cp:coreProperties>
</file>